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08"/>
    <p:sldMasterId id="2147483654" r:id="rId109"/>
    <p:sldMasterId id="2147483657" r:id="rId110"/>
  </p:sldMasterIdLst>
  <p:notesMasterIdLst>
    <p:notesMasterId r:id="rId167"/>
  </p:notesMasterIdLst>
  <p:sldIdLst>
    <p:sldId id="445" r:id="rId111"/>
    <p:sldId id="436" r:id="rId112"/>
    <p:sldId id="437" r:id="rId113"/>
    <p:sldId id="259" r:id="rId114"/>
    <p:sldId id="446" r:id="rId115"/>
    <p:sldId id="269" r:id="rId116"/>
    <p:sldId id="273" r:id="rId117"/>
    <p:sldId id="267" r:id="rId118"/>
    <p:sldId id="274" r:id="rId119"/>
    <p:sldId id="447" r:id="rId120"/>
    <p:sldId id="286" r:id="rId121"/>
    <p:sldId id="290" r:id="rId122"/>
    <p:sldId id="292" r:id="rId123"/>
    <p:sldId id="438" r:id="rId124"/>
    <p:sldId id="293" r:id="rId125"/>
    <p:sldId id="298" r:id="rId126"/>
    <p:sldId id="306" r:id="rId127"/>
    <p:sldId id="309" r:id="rId128"/>
    <p:sldId id="311" r:id="rId129"/>
    <p:sldId id="312" r:id="rId130"/>
    <p:sldId id="314" r:id="rId131"/>
    <p:sldId id="439" r:id="rId132"/>
    <p:sldId id="323" r:id="rId133"/>
    <p:sldId id="324" r:id="rId134"/>
    <p:sldId id="328" r:id="rId135"/>
    <p:sldId id="337" r:id="rId136"/>
    <p:sldId id="440" r:id="rId137"/>
    <p:sldId id="343" r:id="rId138"/>
    <p:sldId id="344" r:id="rId139"/>
    <p:sldId id="349" r:id="rId140"/>
    <p:sldId id="351" r:id="rId141"/>
    <p:sldId id="355" r:id="rId142"/>
    <p:sldId id="356" r:id="rId143"/>
    <p:sldId id="441" r:id="rId144"/>
    <p:sldId id="357" r:id="rId145"/>
    <p:sldId id="359" r:id="rId146"/>
    <p:sldId id="360" r:id="rId147"/>
    <p:sldId id="364" r:id="rId148"/>
    <p:sldId id="382" r:id="rId149"/>
    <p:sldId id="442" r:id="rId150"/>
    <p:sldId id="383" r:id="rId151"/>
    <p:sldId id="395" r:id="rId152"/>
    <p:sldId id="391" r:id="rId153"/>
    <p:sldId id="400" r:id="rId154"/>
    <p:sldId id="443" r:id="rId155"/>
    <p:sldId id="401" r:id="rId156"/>
    <p:sldId id="402" r:id="rId157"/>
    <p:sldId id="414" r:id="rId158"/>
    <p:sldId id="423" r:id="rId159"/>
    <p:sldId id="444" r:id="rId160"/>
    <p:sldId id="428" r:id="rId161"/>
    <p:sldId id="429" r:id="rId162"/>
    <p:sldId id="430" r:id="rId163"/>
    <p:sldId id="431" r:id="rId164"/>
    <p:sldId id="432" r:id="rId165"/>
    <p:sldId id="433" r:id="rId166"/>
  </p:sldIdLst>
  <p:sldSz cx="12168188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78142" autoAdjust="0"/>
  </p:normalViewPr>
  <p:slideViewPr>
    <p:cSldViewPr showGuides="1">
      <p:cViewPr>
        <p:scale>
          <a:sx n="100" d="100"/>
          <a:sy n="100" d="100"/>
        </p:scale>
        <p:origin x="81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slide" Target="slides/slide28.xml"/><Relationship Id="rId159" Type="http://schemas.openxmlformats.org/officeDocument/2006/relationships/slide" Target="slides/slide49.xml"/><Relationship Id="rId170" Type="http://schemas.openxmlformats.org/officeDocument/2006/relationships/theme" Target="theme/theme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slide" Target="slides/slide18.xml"/><Relationship Id="rId149" Type="http://schemas.openxmlformats.org/officeDocument/2006/relationships/slide" Target="slides/slide3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slide" Target="slides/slide50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slide" Target="slides/slide8.xml"/><Relationship Id="rId139" Type="http://schemas.openxmlformats.org/officeDocument/2006/relationships/slide" Target="slides/slide29.xml"/><Relationship Id="rId85" Type="http://schemas.openxmlformats.org/officeDocument/2006/relationships/customXml" Target="../customXml/item85.xml"/><Relationship Id="rId150" Type="http://schemas.openxmlformats.org/officeDocument/2006/relationships/slide" Target="slides/slide40.xml"/><Relationship Id="rId171" Type="http://schemas.openxmlformats.org/officeDocument/2006/relationships/tableStyles" Target="tableStyles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slideMaster" Target="slideMasters/slideMaster1.xml"/><Relationship Id="rId129" Type="http://schemas.openxmlformats.org/officeDocument/2006/relationships/slide" Target="slides/slide1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slide" Target="slides/slide30.xml"/><Relationship Id="rId145" Type="http://schemas.openxmlformats.org/officeDocument/2006/relationships/slide" Target="slides/slide35.xml"/><Relationship Id="rId161" Type="http://schemas.openxmlformats.org/officeDocument/2006/relationships/slide" Target="slides/slide51.xml"/><Relationship Id="rId166" Type="http://schemas.openxmlformats.org/officeDocument/2006/relationships/slide" Target="slides/slide5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slide" Target="slides/slide4.xml"/><Relationship Id="rId119" Type="http://schemas.openxmlformats.org/officeDocument/2006/relationships/slide" Target="slides/slide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slide" Target="slides/slide20.xml"/><Relationship Id="rId135" Type="http://schemas.openxmlformats.org/officeDocument/2006/relationships/slide" Target="slides/slide25.xml"/><Relationship Id="rId151" Type="http://schemas.openxmlformats.org/officeDocument/2006/relationships/slide" Target="slides/slide41.xml"/><Relationship Id="rId156" Type="http://schemas.openxmlformats.org/officeDocument/2006/relationships/slide" Target="slides/slide4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Master" Target="slideMasters/slideMaster2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" Target="slides/slide10.xml"/><Relationship Id="rId125" Type="http://schemas.openxmlformats.org/officeDocument/2006/relationships/slide" Target="slides/slide15.xml"/><Relationship Id="rId141" Type="http://schemas.openxmlformats.org/officeDocument/2006/relationships/slide" Target="slides/slide31.xml"/><Relationship Id="rId146" Type="http://schemas.openxmlformats.org/officeDocument/2006/relationships/slide" Target="slides/slide36.xml"/><Relationship Id="rId167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5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Master" Target="slideMasters/slideMaster3.xml"/><Relationship Id="rId115" Type="http://schemas.openxmlformats.org/officeDocument/2006/relationships/slide" Target="slides/slide5.xml"/><Relationship Id="rId131" Type="http://schemas.openxmlformats.org/officeDocument/2006/relationships/slide" Target="slides/slide21.xml"/><Relationship Id="rId136" Type="http://schemas.openxmlformats.org/officeDocument/2006/relationships/slide" Target="slides/slide26.xml"/><Relationship Id="rId157" Type="http://schemas.openxmlformats.org/officeDocument/2006/relationships/slide" Target="slides/slide4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4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slide" Target="slides/slide16.xml"/><Relationship Id="rId147" Type="http://schemas.openxmlformats.org/officeDocument/2006/relationships/slide" Target="slides/slide37.xml"/><Relationship Id="rId16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11.xml"/><Relationship Id="rId142" Type="http://schemas.openxmlformats.org/officeDocument/2006/relationships/slide" Target="slides/slide32.xml"/><Relationship Id="rId163" Type="http://schemas.openxmlformats.org/officeDocument/2006/relationships/slide" Target="slides/slide53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" Target="slides/slide6.xml"/><Relationship Id="rId137" Type="http://schemas.openxmlformats.org/officeDocument/2006/relationships/slide" Target="slides/slide27.xml"/><Relationship Id="rId158" Type="http://schemas.openxmlformats.org/officeDocument/2006/relationships/slide" Target="slides/slide4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slide" Target="slides/slide1.xml"/><Relationship Id="rId132" Type="http://schemas.openxmlformats.org/officeDocument/2006/relationships/slide" Target="slides/slide22.xml"/><Relationship Id="rId153" Type="http://schemas.openxmlformats.org/officeDocument/2006/relationships/slide" Target="slides/slide4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slide" Target="slides/slide1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12.xml"/><Relationship Id="rId143" Type="http://schemas.openxmlformats.org/officeDocument/2006/relationships/slide" Target="slides/slide33.xml"/><Relationship Id="rId148" Type="http://schemas.openxmlformats.org/officeDocument/2006/relationships/slide" Target="slides/slide38.xml"/><Relationship Id="rId164" Type="http://schemas.openxmlformats.org/officeDocument/2006/relationships/slide" Target="slides/slide54.xml"/><Relationship Id="rId16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slide" Target="slides/slide2.xml"/><Relationship Id="rId133" Type="http://schemas.openxmlformats.org/officeDocument/2006/relationships/slide" Target="slides/slide23.xml"/><Relationship Id="rId154" Type="http://schemas.openxmlformats.org/officeDocument/2006/relationships/slide" Target="slides/slide4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13.xml"/><Relationship Id="rId144" Type="http://schemas.openxmlformats.org/officeDocument/2006/relationships/slide" Target="slides/slide34.xml"/><Relationship Id="rId90" Type="http://schemas.openxmlformats.org/officeDocument/2006/relationships/customXml" Target="../customXml/item90.xml"/><Relationship Id="rId165" Type="http://schemas.openxmlformats.org/officeDocument/2006/relationships/slide" Target="slides/slide55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slide" Target="slides/slide3.xml"/><Relationship Id="rId134" Type="http://schemas.openxmlformats.org/officeDocument/2006/relationships/slide" Target="slides/slide24.xml"/><Relationship Id="rId80" Type="http://schemas.openxmlformats.org/officeDocument/2006/relationships/customXml" Target="../customXml/item80.xml"/><Relationship Id="rId155" Type="http://schemas.openxmlformats.org/officeDocument/2006/relationships/slide" Target="slides/slide45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7" Type="http://schemas.openxmlformats.org/officeDocument/2006/relationships/image" Target="../media/image153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5" Type="http://schemas.openxmlformats.org/officeDocument/2006/relationships/image" Target="../media/image4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Relationship Id="rId1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1.wmf"/><Relationship Id="rId18" Type="http://schemas.openxmlformats.org/officeDocument/2006/relationships/image" Target="../media/image6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17" Type="http://schemas.openxmlformats.org/officeDocument/2006/relationships/image" Target="../media/image65.wmf"/><Relationship Id="rId2" Type="http://schemas.openxmlformats.org/officeDocument/2006/relationships/image" Target="../media/image50.wmf"/><Relationship Id="rId16" Type="http://schemas.openxmlformats.org/officeDocument/2006/relationships/image" Target="../media/image64.wmf"/><Relationship Id="rId20" Type="http://schemas.openxmlformats.org/officeDocument/2006/relationships/image" Target="../media/image68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5" Type="http://schemas.openxmlformats.org/officeDocument/2006/relationships/image" Target="../media/image63.wmf"/><Relationship Id="rId10" Type="http://schemas.openxmlformats.org/officeDocument/2006/relationships/image" Target="../media/image58.wmf"/><Relationship Id="rId19" Type="http://schemas.openxmlformats.org/officeDocument/2006/relationships/image" Target="../media/image67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Relationship Id="rId14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7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12" Type="http://schemas.openxmlformats.org/officeDocument/2006/relationships/image" Target="../media/image86.wmf"/><Relationship Id="rId2" Type="http://schemas.openxmlformats.org/officeDocument/2006/relationships/image" Target="../media/image76.wmf"/><Relationship Id="rId16" Type="http://schemas.openxmlformats.org/officeDocument/2006/relationships/image" Target="../media/image90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11" Type="http://schemas.openxmlformats.org/officeDocument/2006/relationships/image" Target="../media/image85.wmf"/><Relationship Id="rId5" Type="http://schemas.openxmlformats.org/officeDocument/2006/relationships/image" Target="../media/image79.wmf"/><Relationship Id="rId15" Type="http://schemas.openxmlformats.org/officeDocument/2006/relationships/image" Target="../media/image8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Relationship Id="rId14" Type="http://schemas.openxmlformats.org/officeDocument/2006/relationships/image" Target="../media/image8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  <a:t>2025/6/4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9721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t>2025/6/4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slide" Target="../slides/slide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"/>
            <a:ext cx="12168188" cy="395878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1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0" tIns="45614" rIns="91230" bIns="45614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40876" y="6268995"/>
            <a:ext cx="1178623" cy="337692"/>
          </a:xfrm>
          <a:prstGeom prst="rect">
            <a:avLst/>
          </a:prstGeom>
          <a:noFill/>
        </p:spPr>
        <p:txBody>
          <a:bodyPr wrap="square" lIns="91230" tIns="45614" rIns="91230" bIns="45614">
            <a:spAutoFit/>
          </a:bodyPr>
          <a:lstStyle/>
          <a:p>
            <a:pPr algn="ctr"/>
            <a:r>
              <a:rPr lang="zh-CN" altLang="en-US" sz="1600" baseline="0" dirty="0">
                <a:solidFill>
                  <a:srgbClr val="DE0000"/>
                </a:solidFill>
                <a:hlinkClick r:id="rId5" action="ppaction://hlinksldjump"/>
              </a:rPr>
              <a:t>返回目录</a:t>
            </a:r>
            <a:endParaRPr lang="zh-CN" altLang="en-US" sz="1600" baseline="0" dirty="0">
              <a:solidFill>
                <a:srgbClr val="D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1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09" rIns="91221" bIns="4560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2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1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7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5.wmf"/><Relationship Id="rId25" Type="http://schemas.openxmlformats.org/officeDocument/2006/relationships/image" Target="../media/image39.wmf"/><Relationship Id="rId33" Type="http://schemas.openxmlformats.org/officeDocument/2006/relationships/image" Target="../media/image43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2.wmf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23" Type="http://schemas.openxmlformats.org/officeDocument/2006/relationships/image" Target="../media/image38.wmf"/><Relationship Id="rId28" Type="http://schemas.openxmlformats.org/officeDocument/2006/relationships/oleObject" Target="../embeddings/oleObject21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6.wmf"/><Relationship Id="rId31" Type="http://schemas.openxmlformats.org/officeDocument/2006/relationships/image" Target="../media/image42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40.wmf"/><Relationship Id="rId30" Type="http://schemas.openxmlformats.org/officeDocument/2006/relationships/oleObject" Target="../embeddings/oleObject22.bin"/><Relationship Id="rId8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9" Type="http://schemas.openxmlformats.org/officeDocument/2006/relationships/oleObject" Target="../embeddings/oleObject44.bin"/><Relationship Id="rId21" Type="http://schemas.openxmlformats.org/officeDocument/2006/relationships/oleObject" Target="../embeddings/oleObject35.bin"/><Relationship Id="rId34" Type="http://schemas.openxmlformats.org/officeDocument/2006/relationships/image" Target="../media/image63.wmf"/><Relationship Id="rId42" Type="http://schemas.openxmlformats.org/officeDocument/2006/relationships/image" Target="../media/image67.wmf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29" Type="http://schemas.openxmlformats.org/officeDocument/2006/relationships/oleObject" Target="../embeddings/oleObject39.bin"/><Relationship Id="rId41" Type="http://schemas.openxmlformats.org/officeDocument/2006/relationships/oleObject" Target="../embeddings/oleObject4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58.wmf"/><Relationship Id="rId32" Type="http://schemas.openxmlformats.org/officeDocument/2006/relationships/image" Target="../media/image62.wmf"/><Relationship Id="rId37" Type="http://schemas.openxmlformats.org/officeDocument/2006/relationships/oleObject" Target="../embeddings/oleObject43.bin"/><Relationship Id="rId40" Type="http://schemas.openxmlformats.org/officeDocument/2006/relationships/image" Target="../media/image66.w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60.wmf"/><Relationship Id="rId36" Type="http://schemas.openxmlformats.org/officeDocument/2006/relationships/image" Target="../media/image64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34.bin"/><Relationship Id="rId31" Type="http://schemas.openxmlformats.org/officeDocument/2006/relationships/oleObject" Target="../embeddings/oleObject40.bin"/><Relationship Id="rId44" Type="http://schemas.openxmlformats.org/officeDocument/2006/relationships/image" Target="../media/image68.wmf"/><Relationship Id="rId4" Type="http://schemas.openxmlformats.org/officeDocument/2006/relationships/image" Target="../media/image69.jpe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61.wmf"/><Relationship Id="rId35" Type="http://schemas.openxmlformats.org/officeDocument/2006/relationships/oleObject" Target="../embeddings/oleObject42.bin"/><Relationship Id="rId43" Type="http://schemas.openxmlformats.org/officeDocument/2006/relationships/oleObject" Target="../embeddings/oleObject46.bin"/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11.xml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33" Type="http://schemas.openxmlformats.org/officeDocument/2006/relationships/oleObject" Target="../embeddings/oleObject41.bin"/><Relationship Id="rId38" Type="http://schemas.openxmlformats.org/officeDocument/2006/relationships/image" Target="../media/image6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72.wmf"/><Relationship Id="rId4" Type="http://schemas.openxmlformats.org/officeDocument/2006/relationships/image" Target="../media/image74.jpeg"/><Relationship Id="rId9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wmf"/><Relationship Id="rId18" Type="http://schemas.openxmlformats.org/officeDocument/2006/relationships/oleObject" Target="../embeddings/oleObject58.bin"/><Relationship Id="rId26" Type="http://schemas.openxmlformats.org/officeDocument/2006/relationships/oleObject" Target="../embeddings/oleObject62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83.wmf"/><Relationship Id="rId34" Type="http://schemas.openxmlformats.org/officeDocument/2006/relationships/oleObject" Target="../embeddings/oleObject66.bin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81.wmf"/><Relationship Id="rId25" Type="http://schemas.openxmlformats.org/officeDocument/2006/relationships/image" Target="../media/image85.wmf"/><Relationship Id="rId33" Type="http://schemas.openxmlformats.org/officeDocument/2006/relationships/image" Target="../media/image89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29" Type="http://schemas.openxmlformats.org/officeDocument/2006/relationships/image" Target="../media/image87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78.wmf"/><Relationship Id="rId24" Type="http://schemas.openxmlformats.org/officeDocument/2006/relationships/oleObject" Target="../embeddings/oleObject61.bin"/><Relationship Id="rId32" Type="http://schemas.openxmlformats.org/officeDocument/2006/relationships/oleObject" Target="../embeddings/oleObject65.bin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23" Type="http://schemas.openxmlformats.org/officeDocument/2006/relationships/image" Target="../media/image84.wmf"/><Relationship Id="rId28" Type="http://schemas.openxmlformats.org/officeDocument/2006/relationships/oleObject" Target="../embeddings/oleObject63.bin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82.wmf"/><Relationship Id="rId31" Type="http://schemas.openxmlformats.org/officeDocument/2006/relationships/image" Target="../media/image88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Relationship Id="rId27" Type="http://schemas.openxmlformats.org/officeDocument/2006/relationships/image" Target="../media/image86.wmf"/><Relationship Id="rId30" Type="http://schemas.openxmlformats.org/officeDocument/2006/relationships/oleObject" Target="../embeddings/oleObject64.bin"/><Relationship Id="rId35" Type="http://schemas.openxmlformats.org/officeDocument/2006/relationships/image" Target="../media/image90.wmf"/><Relationship Id="rId8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1.xml"/><Relationship Id="rId18" Type="http://schemas.openxmlformats.org/officeDocument/2006/relationships/slide" Target="slide45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8.xml"/><Relationship Id="rId17" Type="http://schemas.openxmlformats.org/officeDocument/2006/relationships/slide" Target="slide42.xml"/><Relationship Id="rId2" Type="http://schemas.openxmlformats.org/officeDocument/2006/relationships/slide" Target="slide3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27.xml"/><Relationship Id="rId5" Type="http://schemas.openxmlformats.org/officeDocument/2006/relationships/slide" Target="slide17.xml"/><Relationship Id="rId15" Type="http://schemas.openxmlformats.org/officeDocument/2006/relationships/slide" Target="slide40.xml"/><Relationship Id="rId10" Type="http://schemas.openxmlformats.org/officeDocument/2006/relationships/slide" Target="slide22.xml"/><Relationship Id="rId19" Type="http://schemas.openxmlformats.org/officeDocument/2006/relationships/slide" Target="slide50.xml"/><Relationship Id="rId4" Type="http://schemas.openxmlformats.org/officeDocument/2006/relationships/slide" Target="slide9.xml"/><Relationship Id="rId9" Type="http://schemas.openxmlformats.org/officeDocument/2006/relationships/image" Target="../media/image3.png"/><Relationship Id="rId14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10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107.wmf"/><Relationship Id="rId18" Type="http://schemas.openxmlformats.org/officeDocument/2006/relationships/oleObject" Target="../embeddings/oleObject75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109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74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5" Type="http://schemas.openxmlformats.org/officeDocument/2006/relationships/image" Target="../media/image108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110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7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7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121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20.wmf"/><Relationship Id="rId20" Type="http://schemas.openxmlformats.org/officeDocument/2006/relationships/image" Target="../media/image12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84.bin"/><Relationship Id="rId4" Type="http://schemas.openxmlformats.org/officeDocument/2006/relationships/image" Target="../media/image123.jpeg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11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89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2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126.wmf"/><Relationship Id="rId4" Type="http://schemas.openxmlformats.org/officeDocument/2006/relationships/image" Target="../media/image130.jpeg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12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4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93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51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53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01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50.wmf"/><Relationship Id="rId5" Type="http://schemas.openxmlformats.org/officeDocument/2006/relationships/image" Target="../media/image147.wmf"/><Relationship Id="rId15" Type="http://schemas.openxmlformats.org/officeDocument/2006/relationships/image" Target="../media/image152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49.wmf"/><Relationship Id="rId14" Type="http://schemas.openxmlformats.org/officeDocument/2006/relationships/oleObject" Target="../embeddings/oleObject100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e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5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154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5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18153" y="2932453"/>
            <a:ext cx="8609326" cy="975631"/>
          </a:xfrm>
          <a:prstGeom prst="rect">
            <a:avLst/>
          </a:prstGeom>
        </p:spPr>
        <p:txBody>
          <a:bodyPr lIns="91239" tIns="45619" rIns="91239" bIns="4561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>
              <a:lnSpc>
                <a:spcPct val="150000"/>
              </a:lnSpc>
              <a:defRPr/>
            </a:pPr>
            <a:r>
              <a:rPr lang="zh-CN" altLang="en-US" sz="4000" b="1" kern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第</a:t>
            </a:r>
            <a:r>
              <a:rPr lang="en-US" altLang="zh-CN" sz="4000" b="1" kern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6</a:t>
            </a:r>
            <a:r>
              <a:rPr lang="zh-CN" altLang="en-US" sz="4000" b="1" kern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章　机械能守恒定律</a:t>
            </a:r>
          </a:p>
        </p:txBody>
      </p:sp>
      <p:sp>
        <p:nvSpPr>
          <p:cNvPr id="9" name="Rectangle 2"/>
          <p:cNvSpPr txBox="1"/>
          <p:nvPr/>
        </p:nvSpPr>
        <p:spPr>
          <a:xfrm>
            <a:off x="4571926" y="1943052"/>
            <a:ext cx="2808312" cy="884933"/>
          </a:xfrm>
          <a:prstGeom prst="rect">
            <a:avLst/>
          </a:prstGeom>
          <a:noFill/>
          <a:ln w="9525">
            <a:noFill/>
          </a:ln>
        </p:spPr>
        <p:txBody>
          <a:bodyPr lIns="91239" tIns="45619" rIns="91239" bIns="4561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40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 理</a:t>
            </a:r>
            <a:endParaRPr lang="zh-CN" altLang="en-US" sz="400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03774" y="641949"/>
            <a:ext cx="5760640" cy="1015459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 algn="ctr"/>
            <a:r>
              <a:rPr lang="zh-CN" altLang="en-US" sz="6000" b="1" spc="150" dirty="0">
                <a:solidFill>
                  <a:srgbClr val="00B05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北京高考复习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448FD4-2B45-E720-E78A-5F01BF72AF40}"/>
              </a:ext>
            </a:extLst>
          </p:cNvPr>
          <p:cNvSpPr txBox="1">
            <a:spLocks noChangeArrowheads="1"/>
          </p:cNvSpPr>
          <p:nvPr/>
        </p:nvSpPr>
        <p:spPr>
          <a:xfrm>
            <a:off x="7596262" y="4695313"/>
            <a:ext cx="4000814" cy="975631"/>
          </a:xfrm>
          <a:prstGeom prst="rect">
            <a:avLst/>
          </a:prstGeom>
        </p:spPr>
        <p:txBody>
          <a:bodyPr lIns="91239" tIns="45619" rIns="91239" bIns="4561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2495"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chemeClr val="bg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北京八中少儿班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2A7FF0A-7696-4537-A923-F63B407FDD7B}"/>
              </a:ext>
            </a:extLst>
          </p:cNvPr>
          <p:cNvSpPr txBox="1"/>
          <p:nvPr/>
        </p:nvSpPr>
        <p:spPr>
          <a:xfrm>
            <a:off x="468000" y="348435"/>
            <a:ext cx="3527862" cy="894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要点3　机车启动问题</a:t>
            </a:r>
            <a:endParaRPr lang="en-US" altLang="zh-CN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两种启动方式</a:t>
            </a: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3F1925B1-FE5E-423D-8280-8BDD60BFF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40152"/>
              </p:ext>
            </p:extLst>
          </p:nvPr>
        </p:nvGraphicFramePr>
        <p:xfrm>
          <a:off x="900047" y="1476053"/>
          <a:ext cx="10440631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376">
                  <a:extLst>
                    <a:ext uri="{9D8B030D-6E8A-4147-A177-3AD203B41FA5}">
                      <a16:colId xmlns:a16="http://schemas.microsoft.com/office/drawing/2014/main" val="3961707125"/>
                    </a:ext>
                  </a:extLst>
                </a:gridCol>
                <a:gridCol w="2875550">
                  <a:extLst>
                    <a:ext uri="{9D8B030D-6E8A-4147-A177-3AD203B41FA5}">
                      <a16:colId xmlns:a16="http://schemas.microsoft.com/office/drawing/2014/main" val="3438243047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508366771"/>
                    </a:ext>
                  </a:extLst>
                </a:gridCol>
                <a:gridCol w="3240361">
                  <a:extLst>
                    <a:ext uri="{9D8B030D-6E8A-4147-A177-3AD203B41FA5}">
                      <a16:colId xmlns:a16="http://schemas.microsoft.com/office/drawing/2014/main" val="225904923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P-t 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F-t </a:t>
                      </a: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v-t</a:t>
                      </a: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13648"/>
                  </a:ext>
                </a:extLst>
              </a:tr>
              <a:tr h="1750894">
                <a:tc>
                  <a:txBody>
                    <a:bodyPr/>
                    <a:lstStyle/>
                    <a:p>
                      <a:pPr marL="0" marR="0" lvl="0" indent="0" algn="ctr" defTabSz="912495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以恒定功率启动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30000"/>
                        </a:lnSpc>
                        <a:spcBef>
                          <a:spcPts val="0"/>
                        </a:spcBef>
                      </a:pP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563965"/>
                  </a:ext>
                </a:extLst>
              </a:tr>
              <a:tr h="2119752">
                <a:tc>
                  <a:txBody>
                    <a:bodyPr/>
                    <a:lstStyle/>
                    <a:p>
                      <a:pPr marL="0" marR="0" lvl="0" indent="0" algn="ctr" defTabSz="912495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以恒定加速度启动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594688"/>
                  </a:ext>
                </a:extLst>
              </a:tr>
            </a:tbl>
          </a:graphicData>
        </a:graphic>
      </p:graphicFrame>
      <p:pic>
        <p:nvPicPr>
          <p:cNvPr id="8" name="图片 3" descr="textimage18.jpeg">
            <a:extLst>
              <a:ext uri="{FF2B5EF4-FFF2-40B4-BE49-F238E27FC236}">
                <a16:creationId xmlns:a16="http://schemas.microsoft.com/office/drawing/2014/main" id="{60E83D55-7C77-4524-9B79-DD95488ECB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6732" y="2056655"/>
            <a:ext cx="1607161" cy="1507234"/>
          </a:xfrm>
          <a:prstGeom prst="rect">
            <a:avLst/>
          </a:prstGeom>
        </p:spPr>
      </p:pic>
      <p:pic>
        <p:nvPicPr>
          <p:cNvPr id="9" name="图片 4" descr="textimage19.jpeg">
            <a:extLst>
              <a:ext uri="{FF2B5EF4-FFF2-40B4-BE49-F238E27FC236}">
                <a16:creationId xmlns:a16="http://schemas.microsoft.com/office/drawing/2014/main" id="{DF3C6294-8D88-41EC-AC5A-AB2857ED4A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6532" y="3912234"/>
            <a:ext cx="1695450" cy="1632322"/>
          </a:xfrm>
          <a:prstGeom prst="rect">
            <a:avLst/>
          </a:prstGeom>
        </p:spPr>
      </p:pic>
      <p:pic>
        <p:nvPicPr>
          <p:cNvPr id="10" name="图片 5" descr="textimage20.jpeg">
            <a:extLst>
              <a:ext uri="{FF2B5EF4-FFF2-40B4-BE49-F238E27FC236}">
                <a16:creationId xmlns:a16="http://schemas.microsoft.com/office/drawing/2014/main" id="{8E08EFB4-6121-48FD-B293-14B6C8DC6E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3067" y="2056655"/>
            <a:ext cx="1769730" cy="1507234"/>
          </a:xfrm>
          <a:prstGeom prst="rect">
            <a:avLst/>
          </a:prstGeom>
        </p:spPr>
      </p:pic>
      <p:pic>
        <p:nvPicPr>
          <p:cNvPr id="11" name="图片 6" descr="textimage21.jpeg">
            <a:extLst>
              <a:ext uri="{FF2B5EF4-FFF2-40B4-BE49-F238E27FC236}">
                <a16:creationId xmlns:a16="http://schemas.microsoft.com/office/drawing/2014/main" id="{90CD70EA-17C0-4755-BCF3-24F57BDE3E9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3067" y="3868348"/>
            <a:ext cx="1695450" cy="1695450"/>
          </a:xfrm>
          <a:prstGeom prst="rect">
            <a:avLst/>
          </a:prstGeom>
        </p:spPr>
      </p:pic>
      <p:pic>
        <p:nvPicPr>
          <p:cNvPr id="12" name="图片 3" descr="textimage22.jpeg">
            <a:extLst>
              <a:ext uri="{FF2B5EF4-FFF2-40B4-BE49-F238E27FC236}">
                <a16:creationId xmlns:a16="http://schemas.microsoft.com/office/drawing/2014/main" id="{4E1BDE01-860D-40C3-8BFC-3CD2C5D7B97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7612" y="2054567"/>
            <a:ext cx="1769730" cy="1491970"/>
          </a:xfrm>
          <a:prstGeom prst="rect">
            <a:avLst/>
          </a:prstGeom>
        </p:spPr>
      </p:pic>
      <p:pic>
        <p:nvPicPr>
          <p:cNvPr id="13" name="图片 4" descr="textimage23.jpeg">
            <a:extLst>
              <a:ext uri="{FF2B5EF4-FFF2-40B4-BE49-F238E27FC236}">
                <a16:creationId xmlns:a16="http://schemas.microsoft.com/office/drawing/2014/main" id="{F2201491-6B2F-44BC-8499-298AF8FDF1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4259" y="3963788"/>
            <a:ext cx="1934330" cy="15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9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7755" y="251917"/>
            <a:ext cx="10872678" cy="1880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例</a:t>
            </a:r>
            <a:r>
              <a:rPr lang="en-US" altLang="zh-CN" sz="2410" b="1" kern="0" dirty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  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一提升装置把静置于水平地面上的重物竖直向上提升的过程中,提升装置功率随时间变化的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图像如图所示。在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=1s时,重物上升的速度达到最大速度的一半,在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=3s时,达到最大速度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=20m/s,在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=6s时,重物再次匀速上升,取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=10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/s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,不计一切阻力。下列说法正确的是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r>
              <a:rPr lang="zh-CN" altLang="en-US" dirty="0"/>
              <a:t> </a:t>
            </a:r>
          </a:p>
        </p:txBody>
      </p:sp>
      <p:pic>
        <p:nvPicPr>
          <p:cNvPr id="3" name="图片 3" descr="textimage25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294" y="1719912"/>
            <a:ext cx="2880320" cy="1700357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827510" y="2185036"/>
            <a:ext cx="6696744" cy="2262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A.在0~1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时间内,重物做加速度逐渐增大的运动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时,重物的加速度大小为20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/s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=6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时,重物的速度大小为5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/s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D.在0~6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时间内,重物上升的高度为85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4231235" y="1693705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3" descr="textimage26.jpeg">
            <a:extLst>
              <a:ext uri="{FF2B5EF4-FFF2-40B4-BE49-F238E27FC236}">
                <a16:creationId xmlns:a16="http://schemas.microsoft.com/office/drawing/2014/main" id="{DB5792BA-DF1E-4612-85F1-5B6ED17910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0072" y="3449934"/>
            <a:ext cx="5410646" cy="228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179909"/>
            <a:ext cx="11831400" cy="50895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在0~1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时间内,提升装置的功率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Fat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·</a:t>
            </a:r>
            <a:r>
              <a:rPr lang="zh-CN" altLang="en-US" sz="3090" kern="0" spc="381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,功率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随时间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均匀增大,说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明重物所受合力不变,做匀加速运动,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时,达到最大速度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=20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/s后,重物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做匀速运动,则有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,可得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 kg;在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时,重物的加速度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381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,其中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230" kern="0" spc="-1156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,联立解得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=10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/s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=6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时,重物再次匀速上升,由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6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6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6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可得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6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=10 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3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m/s,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。在0~1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时间内重物做匀加速运动,则有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h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1790" kern="0" spc="-14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×10×1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=5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;在1~3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间内,重物做加速度减小的加速运动,则有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955" kern="0" spc="-123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715" kern="0" spc="121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955" kern="0" spc="-123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3515" kern="0" spc="2036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h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=25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;在3~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6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4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时间内,重物做匀速运动,则有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h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=20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;在4~6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时间内,重物做加速度逐渐减小的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417130"/>
              </p:ext>
            </p:extLst>
          </p:nvPr>
        </p:nvGraphicFramePr>
        <p:xfrm>
          <a:off x="7210429" y="241558"/>
          <a:ext cx="876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2" name="Equation" r:id="rId4" imgW="23164800" imgH="17373600" progId="">
                  <p:embed/>
                </p:oleObj>
              </mc:Choice>
              <mc:Fallback>
                <p:oleObj name="Equation" r:id="rId4" imgW="23164800" imgH="17373600" progId="">
                  <p:embed/>
                  <p:pic>
                    <p:nvPicPr>
                      <p:cNvPr id="0" name="图片 1228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10429" y="241558"/>
                        <a:ext cx="8763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721030"/>
              </p:ext>
            </p:extLst>
          </p:nvPr>
        </p:nvGraphicFramePr>
        <p:xfrm>
          <a:off x="9541213" y="1499691"/>
          <a:ext cx="876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3" name="Equation" r:id="rId6" imgW="23164800" imgH="17373600" progId="">
                  <p:embed/>
                </p:oleObj>
              </mc:Choice>
              <mc:Fallback>
                <p:oleObj name="Equation" r:id="rId6" imgW="23164800" imgH="17373600" progId="">
                  <p:embed/>
                  <p:pic>
                    <p:nvPicPr>
                      <p:cNvPr id="0" name="图片 1229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41213" y="1499691"/>
                        <a:ext cx="8763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694337"/>
              </p:ext>
            </p:extLst>
          </p:nvPr>
        </p:nvGraphicFramePr>
        <p:xfrm>
          <a:off x="468000" y="2478164"/>
          <a:ext cx="338758" cy="85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4" name="Equation" r:id="rId8" imgW="10363200" imgH="26212800" progId="">
                  <p:embed/>
                </p:oleObj>
              </mc:Choice>
              <mc:Fallback>
                <p:oleObj name="Equation" r:id="rId8" imgW="10363200" imgH="26212800" progId="">
                  <p:embed/>
                  <p:pic>
                    <p:nvPicPr>
                      <p:cNvPr id="0" name="图片 1229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8000" y="2478164"/>
                        <a:ext cx="338758" cy="859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39116"/>
              </p:ext>
            </p:extLst>
          </p:nvPr>
        </p:nvGraphicFramePr>
        <p:xfrm>
          <a:off x="7538422" y="3221121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5" name="Equation" r:id="rId10" imgW="5791200" imgH="17373600" progId="">
                  <p:embed/>
                </p:oleObj>
              </mc:Choice>
              <mc:Fallback>
                <p:oleObj name="Equation" r:id="rId10" imgW="5791200" imgH="17373600" progId="">
                  <p:embed/>
                  <p:pic>
                    <p:nvPicPr>
                      <p:cNvPr id="0" name="图片 1229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38422" y="3221121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351684"/>
              </p:ext>
            </p:extLst>
          </p:nvPr>
        </p:nvGraphicFramePr>
        <p:xfrm>
          <a:off x="7909613" y="3364256"/>
          <a:ext cx="209549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6" name="Equation" r:id="rId12" imgW="5486400" imgH="10058400" progId="">
                  <p:embed/>
                </p:oleObj>
              </mc:Choice>
              <mc:Fallback>
                <p:oleObj name="Equation" r:id="rId12" imgW="5486400" imgH="10058400" progId="">
                  <p:embed/>
                  <p:pic>
                    <p:nvPicPr>
                      <p:cNvPr id="0" name="图片 1229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09613" y="3364256"/>
                        <a:ext cx="209549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942812"/>
              </p:ext>
            </p:extLst>
          </p:nvPr>
        </p:nvGraphicFramePr>
        <p:xfrm>
          <a:off x="8291736" y="3221121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7" name="Equation" r:id="rId14" imgW="5791200" imgH="17373600" progId="">
                  <p:embed/>
                </p:oleObj>
              </mc:Choice>
              <mc:Fallback>
                <p:oleObj name="Equation" r:id="rId14" imgW="5791200" imgH="17373600" progId="">
                  <p:embed/>
                  <p:pic>
                    <p:nvPicPr>
                      <p:cNvPr id="0" name="图片 1229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291736" y="3221121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049260"/>
              </p:ext>
            </p:extLst>
          </p:nvPr>
        </p:nvGraphicFramePr>
        <p:xfrm>
          <a:off x="7157154" y="3992872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" name="Equation" r:id="rId16" imgW="5791200" imgH="17373600" progId="">
                  <p:embed/>
                </p:oleObj>
              </mc:Choice>
              <mc:Fallback>
                <p:oleObj name="Equation" r:id="rId16" imgW="5791200" imgH="17373600" progId="">
                  <p:embed/>
                  <p:pic>
                    <p:nvPicPr>
                      <p:cNvPr id="0" name="图片 12295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57154" y="3992872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808328"/>
              </p:ext>
            </p:extLst>
          </p:nvPr>
        </p:nvGraphicFramePr>
        <p:xfrm>
          <a:off x="7585683" y="4136007"/>
          <a:ext cx="371474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9" name="Equation" r:id="rId18" imgW="9753600" imgH="10058400" progId="">
                  <p:embed/>
                </p:oleObj>
              </mc:Choice>
              <mc:Fallback>
                <p:oleObj name="Equation" r:id="rId18" imgW="9753600" imgH="10058400" progId="">
                  <p:embed/>
                  <p:pic>
                    <p:nvPicPr>
                      <p:cNvPr id="0" name="图片 12296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585683" y="4136007"/>
                        <a:ext cx="371474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551740"/>
              </p:ext>
            </p:extLst>
          </p:nvPr>
        </p:nvGraphicFramePr>
        <p:xfrm>
          <a:off x="8059059" y="3992872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0" name="Equation" r:id="rId20" imgW="5791200" imgH="17373600" progId="">
                  <p:embed/>
                </p:oleObj>
              </mc:Choice>
              <mc:Fallback>
                <p:oleObj name="Equation" r:id="rId20" imgW="5791200" imgH="17373600" progId="">
                  <p:embed/>
                  <p:pic>
                    <p:nvPicPr>
                      <p:cNvPr id="0" name="图片 12297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059059" y="3992872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533412"/>
              </p:ext>
            </p:extLst>
          </p:nvPr>
        </p:nvGraphicFramePr>
        <p:xfrm>
          <a:off x="8487588" y="3926234"/>
          <a:ext cx="704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1" name="Equation" r:id="rId22" imgW="18592800" imgH="20726400" progId="">
                  <p:embed/>
                </p:oleObj>
              </mc:Choice>
              <mc:Fallback>
                <p:oleObj name="Equation" r:id="rId22" imgW="18592800" imgH="20726400" progId="">
                  <p:embed/>
                  <p:pic>
                    <p:nvPicPr>
                      <p:cNvPr id="0" name="图片 12298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487588" y="3926234"/>
                        <a:ext cx="704850" cy="781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"/>
          <p:cNvSpPr txBox="1"/>
          <p:nvPr/>
        </p:nvSpPr>
        <p:spPr>
          <a:xfrm>
            <a:off x="468000" y="5164344"/>
            <a:ext cx="11831400" cy="1199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6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减速运动,则有</a:t>
            </a:r>
            <a:r>
              <a:rPr lang="zh-CN" altLang="en-US" sz="3090" kern="0" spc="-163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mgh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1790" kern="0" spc="759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1790" kern="0" spc="1134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=35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;重物在0~6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时间内,上升的高度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=85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352388"/>
              </p:ext>
            </p:extLst>
          </p:nvPr>
        </p:nvGraphicFramePr>
        <p:xfrm>
          <a:off x="2380500" y="5252007"/>
          <a:ext cx="3714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2" name="Equation" r:id="rId24" imgW="9753600" imgH="17373600" progId="">
                  <p:embed/>
                </p:oleObj>
              </mc:Choice>
              <mc:Fallback>
                <p:oleObj name="Equation" r:id="rId24" imgW="9753600" imgH="17373600" progId="">
                  <p:embed/>
                  <p:pic>
                    <p:nvPicPr>
                      <p:cNvPr id="0" name="图片 12299"/>
                      <p:cNvPicPr>
                        <a:picLocks noChangeAspect="1"/>
                      </p:cNvPicPr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380500" y="5252007"/>
                        <a:ext cx="3714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282066"/>
              </p:ext>
            </p:extLst>
          </p:nvPr>
        </p:nvGraphicFramePr>
        <p:xfrm>
          <a:off x="3779919" y="525200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3" name="Equation" r:id="rId26" imgW="5791200" imgH="17373600" progId="">
                  <p:embed/>
                </p:oleObj>
              </mc:Choice>
              <mc:Fallback>
                <p:oleObj name="Equation" r:id="rId26" imgW="5791200" imgH="17373600" progId="">
                  <p:embed/>
                  <p:pic>
                    <p:nvPicPr>
                      <p:cNvPr id="0" name="图片 12300"/>
                      <p:cNvPicPr>
                        <a:picLocks noChangeAspect="1"/>
                      </p:cNvPicPr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779919" y="525200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762876"/>
              </p:ext>
            </p:extLst>
          </p:nvPr>
        </p:nvGraphicFramePr>
        <p:xfrm>
          <a:off x="4208449" y="5395142"/>
          <a:ext cx="323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4" name="Equation" r:id="rId28" imgW="8534400" imgH="10058400" progId="">
                  <p:embed/>
                </p:oleObj>
              </mc:Choice>
              <mc:Fallback>
                <p:oleObj name="Equation" r:id="rId28" imgW="8534400" imgH="10058400" progId="">
                  <p:embed/>
                  <p:pic>
                    <p:nvPicPr>
                      <p:cNvPr id="0" name="图片 12301"/>
                      <p:cNvPicPr>
                        <a:picLocks noChangeAspect="1"/>
                      </p:cNvPicPr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208449" y="5395142"/>
                        <a:ext cx="32385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948172"/>
              </p:ext>
            </p:extLst>
          </p:nvPr>
        </p:nvGraphicFramePr>
        <p:xfrm>
          <a:off x="4634199" y="525200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5" name="Equation" r:id="rId30" imgW="5791200" imgH="17373600" progId="">
                  <p:embed/>
                </p:oleObj>
              </mc:Choice>
              <mc:Fallback>
                <p:oleObj name="Equation" r:id="rId30" imgW="5791200" imgH="17373600" progId="">
                  <p:embed/>
                  <p:pic>
                    <p:nvPicPr>
                      <p:cNvPr id="0" name="图片 12302"/>
                      <p:cNvPicPr>
                        <a:picLocks noChangeAspect="1"/>
                      </p:cNvPicPr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634199" y="525200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089996"/>
              </p:ext>
            </p:extLst>
          </p:nvPr>
        </p:nvGraphicFramePr>
        <p:xfrm>
          <a:off x="5062729" y="5395142"/>
          <a:ext cx="371474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6" name="Equation" r:id="rId32" imgW="9753600" imgH="10058400" progId="">
                  <p:embed/>
                </p:oleObj>
              </mc:Choice>
              <mc:Fallback>
                <p:oleObj name="Equation" r:id="rId32" imgW="9753600" imgH="10058400" progId="">
                  <p:embed/>
                  <p:pic>
                    <p:nvPicPr>
                      <p:cNvPr id="0" name="图片 12303"/>
                      <p:cNvPicPr>
                        <a:picLocks noChangeAspect="1"/>
                      </p:cNvPicPr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062729" y="5395142"/>
                        <a:ext cx="371474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448742" cy="507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规律</a:t>
            </a:r>
          </a:p>
          <a:p>
            <a:pPr marL="0" indent="0" eaLnBrk="0" latinLnBrk="1" hangingPunct="0">
              <a:lnSpc>
                <a:spcPct val="15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                                 机车启动问题三个重要关系式</a:t>
            </a:r>
            <a:endParaRPr lang="en-US" altLang="zh-CN" sz="2410" kern="0" dirty="0">
              <a:solidFill>
                <a:srgbClr val="000000"/>
              </a:solidFill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无论哪种启动方式,机车的最大速度都等于其匀速运动时的速度,即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1815" u="sng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6075" u="sng" kern="0" spc="-292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(2)机车以恒定加速度启动的过程中,匀加速过程结束时,功率最大,但速度不是最大,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3050" kern="0" spc="23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&lt;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480" kern="0" spc="-33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9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(3)机车以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恒定功率启动时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,牵引力做的功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额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。由动能定理得</a:t>
            </a:r>
            <a:r>
              <a:rPr lang="zh-CN" altLang="en-US" sz="2410" i="1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额</a:t>
            </a:r>
            <a:r>
              <a:rPr lang="zh-CN" altLang="en-US" sz="2410" i="1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815" kern="0" baseline="-150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阻</a:t>
            </a:r>
            <a:r>
              <a:rPr lang="zh-CN" altLang="en-US" sz="2410" i="1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=Δ</a:t>
            </a:r>
            <a:r>
              <a:rPr lang="zh-CN" altLang="en-US" sz="2410" i="1" kern="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1815" kern="0" baseline="-150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。此式经</a:t>
            </a:r>
            <a:br>
              <a:rPr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常用于求解机车以恒定功率启动过程的位移大小或运动时间。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675991"/>
              </p:ext>
            </p:extLst>
          </p:nvPr>
        </p:nvGraphicFramePr>
        <p:xfrm>
          <a:off x="9982023" y="1809378"/>
          <a:ext cx="380047" cy="73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Equation" r:id="rId4" imgW="10668000" imgH="20421600" progId="">
                  <p:embed/>
                </p:oleObj>
              </mc:Choice>
              <mc:Fallback>
                <p:oleObj name="Equation" r:id="rId4" imgW="10668000" imgH="20421600" progId="">
                  <p:embed/>
                  <p:pic>
                    <p:nvPicPr>
                      <p:cNvPr id="0" name="图片 1331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82023" y="1809378"/>
                        <a:ext cx="380047" cy="73294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183420"/>
              </p:ext>
            </p:extLst>
          </p:nvPr>
        </p:nvGraphicFramePr>
        <p:xfrm>
          <a:off x="468000" y="3588223"/>
          <a:ext cx="390525" cy="67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Equation" r:id="rId6" imgW="10363200" imgH="17983200" progId="">
                  <p:embed/>
                </p:oleObj>
              </mc:Choice>
              <mc:Fallback>
                <p:oleObj name="Equation" r:id="rId6" imgW="10363200" imgH="17983200" progId="">
                  <p:embed/>
                  <p:pic>
                    <p:nvPicPr>
                      <p:cNvPr id="0" name="图片 1331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8000" y="3588223"/>
                        <a:ext cx="390525" cy="6762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09313"/>
              </p:ext>
            </p:extLst>
          </p:nvPr>
        </p:nvGraphicFramePr>
        <p:xfrm>
          <a:off x="1457319" y="3587106"/>
          <a:ext cx="4000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8" imgW="10668000" imgH="20421600" progId="">
                  <p:embed/>
                </p:oleObj>
              </mc:Choice>
              <mc:Fallback>
                <p:oleObj name="Equation" r:id="rId8" imgW="10668000" imgH="20421600" progId="">
                  <p:embed/>
                  <p:pic>
                    <p:nvPicPr>
                      <p:cNvPr id="0" name="图片 13314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57319" y="3587106"/>
                        <a:ext cx="400050" cy="771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024628" y="2487261"/>
            <a:ext cx="6172034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动能定理及其应用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107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要点1　动能定理的理解和基本应用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1.动能</a:t>
            </a:r>
            <a:r>
              <a:rPr lang="zh-CN" altLang="en-US" b="1" dirty="0"/>
              <a:t> </a:t>
            </a:r>
            <a:endParaRPr lang="zh-CN" altLang="en-US" dirty="0"/>
          </a:p>
        </p:txBody>
      </p:sp>
      <p:pic>
        <p:nvPicPr>
          <p:cNvPr id="3" name="图片 3" descr="textimage27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00" y="1787476"/>
            <a:ext cx="4967421" cy="2192169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7F45930A-BA1B-43F4-8F29-2DCDA0EB071A}"/>
              </a:ext>
            </a:extLst>
          </p:cNvPr>
          <p:cNvSpPr txBox="1"/>
          <p:nvPr/>
        </p:nvSpPr>
        <p:spPr>
          <a:xfrm>
            <a:off x="6084094" y="997323"/>
            <a:ext cx="5206664" cy="942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17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2.动能定理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endParaRPr lang="zh-CN" altLang="en-US" dirty="0"/>
          </a:p>
        </p:txBody>
      </p:sp>
      <p:pic>
        <p:nvPicPr>
          <p:cNvPr id="5" name="图片 3" descr="textimage28.jpeg">
            <a:extLst>
              <a:ext uri="{FF2B5EF4-FFF2-40B4-BE49-F238E27FC236}">
                <a16:creationId xmlns:a16="http://schemas.microsoft.com/office/drawing/2014/main" id="{52EE0F7E-A18E-4A64-953E-A82905A801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0291" y="1620069"/>
            <a:ext cx="5310467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160710" cy="24479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例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如图所示,在倾角为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的斜面顶端有一压缩的弹簧,弹簧将一个小球弹射出去,若小球从斜面水平抛出的初动能为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,小球落到斜面上的动能为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。不计空气阻力,下列结论正确的是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A.tan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610" kern="0" spc="471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　　    B.tan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610" kern="0" spc="471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30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3738" y="1711399"/>
            <a:ext cx="2810451" cy="1420838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43866"/>
              </p:ext>
            </p:extLst>
          </p:nvPr>
        </p:nvGraphicFramePr>
        <p:xfrm>
          <a:off x="1551446" y="2006517"/>
          <a:ext cx="1057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9" name="Equation" r:id="rId5" imgW="28041600" imgH="21336000" progId="">
                  <p:embed/>
                </p:oleObj>
              </mc:Choice>
              <mc:Fallback>
                <p:oleObj name="Equation" r:id="rId5" imgW="28041600" imgH="21336000" progId="">
                  <p:embed/>
                  <p:pic>
                    <p:nvPicPr>
                      <p:cNvPr id="0" name="图片 1536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1446" y="2006517"/>
                        <a:ext cx="1057275" cy="809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95761"/>
              </p:ext>
            </p:extLst>
          </p:nvPr>
        </p:nvGraphicFramePr>
        <p:xfrm>
          <a:off x="4882803" y="2006517"/>
          <a:ext cx="1057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0" name="Equation" r:id="rId7" imgW="28041600" imgH="21336000" progId="">
                  <p:embed/>
                </p:oleObj>
              </mc:Choice>
              <mc:Fallback>
                <p:oleObj name="Equation" r:id="rId7" imgW="28041600" imgH="21336000" progId="">
                  <p:embed/>
                  <p:pic>
                    <p:nvPicPr>
                      <p:cNvPr id="0" name="图片 1536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2803" y="2006517"/>
                        <a:ext cx="1057275" cy="809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468000" y="2643813"/>
            <a:ext cx="11831400" cy="821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5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C.tan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560" kern="0" spc="4766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　　    D.tan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560" kern="0" spc="4766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 </a:t>
            </a:r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619438"/>
              </p:ext>
            </p:extLst>
          </p:nvPr>
        </p:nvGraphicFramePr>
        <p:xfrm>
          <a:off x="1551445" y="2816142"/>
          <a:ext cx="1057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1" name="Equation" r:id="rId9" imgW="28041600" imgH="21336000" progId="">
                  <p:embed/>
                </p:oleObj>
              </mc:Choice>
              <mc:Fallback>
                <p:oleObj name="Equation" r:id="rId9" imgW="28041600" imgH="21336000" progId="">
                  <p:embed/>
                  <p:pic>
                    <p:nvPicPr>
                      <p:cNvPr id="0" name="图片 1536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51445" y="2816142"/>
                        <a:ext cx="1057275" cy="809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109855"/>
              </p:ext>
            </p:extLst>
          </p:nvPr>
        </p:nvGraphicFramePr>
        <p:xfrm>
          <a:off x="4861006" y="2887452"/>
          <a:ext cx="1057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2" name="Equation" r:id="rId11" imgW="28041600" imgH="21336000" progId="">
                  <p:embed/>
                </p:oleObj>
              </mc:Choice>
              <mc:Fallback>
                <p:oleObj name="Equation" r:id="rId11" imgW="28041600" imgH="21336000" progId="">
                  <p:embed/>
                  <p:pic>
                    <p:nvPicPr>
                      <p:cNvPr id="0" name="图片 1536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1006" y="2887452"/>
                        <a:ext cx="1057275" cy="809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8"/>
          <p:cNvSpPr txBox="1"/>
          <p:nvPr/>
        </p:nvSpPr>
        <p:spPr>
          <a:xfrm>
            <a:off x="2512025" y="1452693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E849414-C793-40F8-BBA1-4D5571F1D268}"/>
              </a:ext>
            </a:extLst>
          </p:cNvPr>
          <p:cNvSpPr txBox="1"/>
          <p:nvPr/>
        </p:nvSpPr>
        <p:spPr>
          <a:xfrm>
            <a:off x="336788" y="3697077"/>
            <a:ext cx="11831400" cy="2003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   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根据题意,设小球落在斜面上时速度为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,竖直分速度为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y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,则有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065" kern="0" spc="-4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270" kern="0" spc="-247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。小球的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初动能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790" kern="0" spc="234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,落到斜面上时的动能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mv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</a:t>
            </a:r>
            <a:r>
              <a:rPr lang="zh-CN" altLang="en-US" sz="1790" kern="0" spc="234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1970" kern="0" spc="55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),则有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970" kern="0" spc="55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。设小球落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在斜面上时,速度与水平方向夹角为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α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,则有tan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930" kern="0" spc="-1206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tan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α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930" kern="0" spc="-1206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×</a:t>
            </a:r>
            <a:r>
              <a:rPr lang="zh-CN" altLang="en-US" sz="3355" kern="0" spc="-88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930" kern="0" spc="-1206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3610" kern="0" spc="471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610" kern="0" spc="471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14BFA04D-C532-4A23-9C07-F1A7FCEFF2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410881"/>
              </p:ext>
            </p:extLst>
          </p:nvPr>
        </p:nvGraphicFramePr>
        <p:xfrm>
          <a:off x="9541524" y="3821891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" name="Equation" r:id="rId13" imgW="6705600" imgH="10058400" progId="">
                  <p:embed/>
                </p:oleObj>
              </mc:Choice>
              <mc:Fallback>
                <p:oleObj name="Equation" r:id="rId13" imgW="6705600" imgH="10058400" progId="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541524" y="3821891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DC67D920-1A28-43DE-9EC2-69F3E33B8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336980"/>
              </p:ext>
            </p:extLst>
          </p:nvPr>
        </p:nvGraphicFramePr>
        <p:xfrm>
          <a:off x="9971272" y="3822189"/>
          <a:ext cx="257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" name="Equation" r:id="rId15" imgW="6705600" imgH="10972800" progId="">
                  <p:embed/>
                </p:oleObj>
              </mc:Choice>
              <mc:Fallback>
                <p:oleObj name="Equation" r:id="rId15" imgW="6705600" imgH="10972800" progId="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71272" y="3822189"/>
                        <a:ext cx="257175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FDB2731C-16B6-4F30-880F-F5298DE2F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776610"/>
              </p:ext>
            </p:extLst>
          </p:nvPr>
        </p:nvGraphicFramePr>
        <p:xfrm>
          <a:off x="1719486" y="4349777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" name="Equation" r:id="rId17" imgW="5791200" imgH="17373600" progId="">
                  <p:embed/>
                </p:oleObj>
              </mc:Choice>
              <mc:Fallback>
                <p:oleObj name="Equation" r:id="rId17" imgW="5791200" imgH="17373600" progId="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19486" y="4349777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4C42F9E5-5BE7-4695-8F9A-8A90540CB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257931"/>
              </p:ext>
            </p:extLst>
          </p:nvPr>
        </p:nvGraphicFramePr>
        <p:xfrm>
          <a:off x="2122730" y="4492913"/>
          <a:ext cx="25717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" name="Equation" r:id="rId19" imgW="6705600" imgH="10058400" progId="">
                  <p:embed/>
                </p:oleObj>
              </mc:Choice>
              <mc:Fallback>
                <p:oleObj name="Equation" r:id="rId19" imgW="6705600" imgH="10058400" progId="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22730" y="4492913"/>
                        <a:ext cx="257174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66F00071-6332-4EE1-9855-A85260ADE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624293"/>
              </p:ext>
            </p:extLst>
          </p:nvPr>
        </p:nvGraphicFramePr>
        <p:xfrm>
          <a:off x="5671681" y="434977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" name="Equation" r:id="rId21" imgW="5791200" imgH="17373600" progId="">
                  <p:embed/>
                </p:oleObj>
              </mc:Choice>
              <mc:Fallback>
                <p:oleObj name="Equation" r:id="rId21" imgW="5791200" imgH="17373600" progId="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71681" y="434977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F06CFA5F-B2C5-4183-BAC3-246D76B93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129231"/>
              </p:ext>
            </p:extLst>
          </p:nvPr>
        </p:nvGraphicFramePr>
        <p:xfrm>
          <a:off x="6483923" y="434977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" name="Equation" r:id="rId23" imgW="5791200" imgH="17373600" progId="">
                  <p:embed/>
                </p:oleObj>
              </mc:Choice>
              <mc:Fallback>
                <p:oleObj name="Equation" r:id="rId23" imgW="5791200" imgH="17373600" progId="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483923" y="434977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33864680-B589-4995-8EB7-F753138744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072581"/>
              </p:ext>
            </p:extLst>
          </p:nvPr>
        </p:nvGraphicFramePr>
        <p:xfrm>
          <a:off x="7014353" y="4492913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" name="Equation" r:id="rId25" imgW="6705600" imgH="10058400" progId="">
                  <p:embed/>
                </p:oleObj>
              </mc:Choice>
              <mc:Fallback>
                <p:oleObj name="Equation" r:id="rId25" imgW="6705600" imgH="10058400" progId="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014353" y="4492913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66D11AA3-87EF-4017-B4E3-45DEF23DD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563640"/>
              </p:ext>
            </p:extLst>
          </p:nvPr>
        </p:nvGraphicFramePr>
        <p:xfrm>
          <a:off x="7444102" y="4493210"/>
          <a:ext cx="257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" name="Equation" r:id="rId27" imgW="6705600" imgH="10972800" progId="">
                  <p:embed/>
                </p:oleObj>
              </mc:Choice>
              <mc:Fallback>
                <p:oleObj name="Equation" r:id="rId27" imgW="6705600" imgH="10972800" progId="">
                  <p:embed/>
                  <p:pic>
                    <p:nvPicPr>
                      <p:cNvPr id="11" name="对象 10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444102" y="4493210"/>
                        <a:ext cx="257175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9E49D60E-9A34-437B-8D0B-6F4454A7B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085294"/>
              </p:ext>
            </p:extLst>
          </p:nvPr>
        </p:nvGraphicFramePr>
        <p:xfrm>
          <a:off x="9292985" y="434977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1" name="Equation" r:id="rId29" imgW="5791200" imgH="17373600" progId="">
                  <p:embed/>
                </p:oleObj>
              </mc:Choice>
              <mc:Fallback>
                <p:oleObj name="Equation" r:id="rId29" imgW="5791200" imgH="17373600" progId="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292985" y="434977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771AE104-9412-4BDB-B550-423B1C5C1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768117"/>
              </p:ext>
            </p:extLst>
          </p:nvPr>
        </p:nvGraphicFramePr>
        <p:xfrm>
          <a:off x="9721514" y="4493210"/>
          <a:ext cx="257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2" name="Equation" r:id="rId31" imgW="6705600" imgH="10972800" progId="">
                  <p:embed/>
                </p:oleObj>
              </mc:Choice>
              <mc:Fallback>
                <p:oleObj name="Equation" r:id="rId31" imgW="6705600" imgH="10972800" progId="">
                  <p:embed/>
                  <p:pic>
                    <p:nvPicPr>
                      <p:cNvPr id="13" name="对象 12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9721514" y="4493210"/>
                        <a:ext cx="257175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BD358175-B8B0-46D4-B01C-48D8D4C432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376405"/>
              </p:ext>
            </p:extLst>
          </p:nvPr>
        </p:nvGraphicFramePr>
        <p:xfrm>
          <a:off x="6640972" y="5116290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3" name="Equation" r:id="rId33" imgW="5791200" imgH="17373600" progId="">
                  <p:embed/>
                </p:oleObj>
              </mc:Choice>
              <mc:Fallback>
                <p:oleObj name="Equation" r:id="rId33" imgW="5791200" imgH="17373600" progId="">
                  <p:embed/>
                  <p:pic>
                    <p:nvPicPr>
                      <p:cNvPr id="14" name="对象 13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640972" y="5116290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CB41F5D9-1026-497C-BEB7-C226B12D8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200019"/>
              </p:ext>
            </p:extLst>
          </p:nvPr>
        </p:nvGraphicFramePr>
        <p:xfrm>
          <a:off x="7668270" y="5116290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4" name="Equation" r:id="rId35" imgW="5791200" imgH="17373600" progId="">
                  <p:embed/>
                </p:oleObj>
              </mc:Choice>
              <mc:Fallback>
                <p:oleObj name="Equation" r:id="rId35" imgW="5791200" imgH="17373600" progId="">
                  <p:embed/>
                  <p:pic>
                    <p:nvPicPr>
                      <p:cNvPr id="15" name="对象 14"/>
                      <p:cNvPicPr>
                        <a:picLocks noChangeAspect="1"/>
                      </p:cNvPicPr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668270" y="5116290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FE517169-F153-4282-B50D-98C81C05D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665424"/>
              </p:ext>
            </p:extLst>
          </p:nvPr>
        </p:nvGraphicFramePr>
        <p:xfrm>
          <a:off x="8150072" y="5096794"/>
          <a:ext cx="314324" cy="75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5" name="Equation" r:id="rId37" imgW="8229600" imgH="19812000" progId="">
                  <p:embed/>
                </p:oleObj>
              </mc:Choice>
              <mc:Fallback>
                <p:oleObj name="Equation" r:id="rId37" imgW="8229600" imgH="19812000" progId="">
                  <p:embed/>
                  <p:pic>
                    <p:nvPicPr>
                      <p:cNvPr id="16" name="对象 15"/>
                      <p:cNvPicPr>
                        <a:picLocks noChangeAspect="1"/>
                      </p:cNvPicPr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8150072" y="5096794"/>
                        <a:ext cx="314324" cy="7524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B2871F42-32E0-4629-AAC4-1E0D36073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426175"/>
              </p:ext>
            </p:extLst>
          </p:nvPr>
        </p:nvGraphicFramePr>
        <p:xfrm>
          <a:off x="8636970" y="5116290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6" name="Equation" r:id="rId39" imgW="5791200" imgH="17373600" progId="">
                  <p:embed/>
                </p:oleObj>
              </mc:Choice>
              <mc:Fallback>
                <p:oleObj name="Equation" r:id="rId39" imgW="5791200" imgH="17373600" progId="">
                  <p:embed/>
                  <p:pic>
                    <p:nvPicPr>
                      <p:cNvPr id="17" name="对象 16"/>
                      <p:cNvPicPr>
                        <a:picLocks noChangeAspect="1"/>
                      </p:cNvPicPr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8636970" y="5116290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0A93D31F-0C32-4BA3-A979-A3F1317DB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092826"/>
              </p:ext>
            </p:extLst>
          </p:nvPr>
        </p:nvGraphicFramePr>
        <p:xfrm>
          <a:off x="8856045" y="5060368"/>
          <a:ext cx="1057275" cy="80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7" name="Equation" r:id="rId41" imgW="28041600" imgH="21336000" progId="">
                  <p:embed/>
                </p:oleObj>
              </mc:Choice>
              <mc:Fallback>
                <p:oleObj name="Equation" r:id="rId41" imgW="28041600" imgH="21336000" progId="">
                  <p:embed/>
                  <p:pic>
                    <p:nvPicPr>
                      <p:cNvPr id="18" name="对象 17"/>
                      <p:cNvPicPr>
                        <a:picLocks noChangeAspect="1"/>
                      </p:cNvPicPr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8856045" y="5060368"/>
                        <a:ext cx="1057275" cy="8096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187536D2-FF95-4C17-ADFB-A84C39354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16928"/>
              </p:ext>
            </p:extLst>
          </p:nvPr>
        </p:nvGraphicFramePr>
        <p:xfrm>
          <a:off x="10085893" y="5060368"/>
          <a:ext cx="1057274" cy="80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8" name="Equation" r:id="rId43" imgW="28041600" imgH="21336000" progId="">
                  <p:embed/>
                </p:oleObj>
              </mc:Choice>
              <mc:Fallback>
                <p:oleObj name="Equation" r:id="rId43" imgW="28041600" imgH="21336000" progId="">
                  <p:embed/>
                  <p:pic>
                    <p:nvPicPr>
                      <p:cNvPr id="19" name="对象 18"/>
                      <p:cNvPicPr>
                        <a:picLocks noChangeAspect="1"/>
                      </p:cNvPicPr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0085893" y="5060368"/>
                        <a:ext cx="1057274" cy="8096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446" y="238752"/>
            <a:ext cx="11831400" cy="2453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例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</a:t>
            </a:r>
            <a:r>
              <a:rPr lang="zh-CN" altLang="en-US" sz="241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(多选)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冬奥会上有一种单板滑雪U型池项目,如图所示为U型池示意图。半径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的半圆形池内各处粗糙程度相同,其中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在同一水平面,且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为U型池最低点。某运动员从距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点正上方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高的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点自由下落,由左侧切线进入池中,从右侧切线飞出后上升至最高位置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点(相对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点高度为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)。不计空气阻力,重力加速度为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,则运动员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r>
              <a:rPr lang="zh-CN" altLang="en-US" dirty="0"/>
              <a:t> </a:t>
            </a:r>
          </a:p>
        </p:txBody>
      </p:sp>
      <p:pic>
        <p:nvPicPr>
          <p:cNvPr id="3" name="图片 3" descr="textimage32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2405" y="2867256"/>
            <a:ext cx="1855165" cy="2024919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916991"/>
              </p:ext>
            </p:extLst>
          </p:nvPr>
        </p:nvGraphicFramePr>
        <p:xfrm>
          <a:off x="11193082" y="314773"/>
          <a:ext cx="219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5" imgW="5791200" imgH="17373600" progId="">
                  <p:embed/>
                </p:oleObj>
              </mc:Choice>
              <mc:Fallback>
                <p:oleObj name="Equation" r:id="rId5" imgW="5791200" imgH="17373600" progId="">
                  <p:embed/>
                  <p:pic>
                    <p:nvPicPr>
                      <p:cNvPr id="0" name="图片 1843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93082" y="314773"/>
                        <a:ext cx="2190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13412"/>
              </p:ext>
            </p:extLst>
          </p:nvPr>
        </p:nvGraphicFramePr>
        <p:xfrm>
          <a:off x="2771196" y="2129330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7" imgW="5791200" imgH="17373600" progId="">
                  <p:embed/>
                </p:oleObj>
              </mc:Choice>
              <mc:Fallback>
                <p:oleObj name="Equation" r:id="rId7" imgW="5791200" imgH="17373600" progId="">
                  <p:embed/>
                  <p:pic>
                    <p:nvPicPr>
                      <p:cNvPr id="0" name="图片 1843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71196" y="2129330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732884" y="2772197"/>
            <a:ext cx="6934856" cy="246727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A.每次经过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点时重力的功率不同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B.第一次经过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点时的速度大小为</a:t>
            </a:r>
            <a:r>
              <a:rPr lang="zh-CN" altLang="en-US" sz="2270" kern="0" spc="1927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C.第一次经过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点时的速度大小为</a:t>
            </a:r>
            <a:r>
              <a:rPr lang="zh-CN" altLang="en-US" sz="3350" kern="0" spc="24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向下返回一定能越过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点再上升一定高度</a:t>
            </a:r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86153"/>
              </p:ext>
            </p:extLst>
          </p:nvPr>
        </p:nvGraphicFramePr>
        <p:xfrm>
          <a:off x="5127301" y="2840755"/>
          <a:ext cx="519222" cy="40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9" imgW="14020800" imgH="10972800" progId="">
                  <p:embed/>
                </p:oleObj>
              </mc:Choice>
              <mc:Fallback>
                <p:oleObj name="Equation" r:id="rId9" imgW="14020800" imgH="10972800" progId="">
                  <p:embed/>
                  <p:pic>
                    <p:nvPicPr>
                      <p:cNvPr id="0" name="图片 1843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27301" y="2840755"/>
                        <a:ext cx="519222" cy="4079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7923"/>
              </p:ext>
            </p:extLst>
          </p:nvPr>
        </p:nvGraphicFramePr>
        <p:xfrm>
          <a:off x="5098188" y="3317273"/>
          <a:ext cx="676103" cy="676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11" imgW="19507200" imgH="19507200" progId="">
                  <p:embed/>
                </p:oleObj>
              </mc:Choice>
              <mc:Fallback>
                <p:oleObj name="Equation" r:id="rId11" imgW="19507200" imgH="19507200" progId="">
                  <p:embed/>
                  <p:pic>
                    <p:nvPicPr>
                      <p:cNvPr id="0" name="图片 1843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98188" y="3317273"/>
                        <a:ext cx="676103" cy="6761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8"/>
          <p:cNvSpPr txBox="1"/>
          <p:nvPr/>
        </p:nvSpPr>
        <p:spPr>
          <a:xfrm>
            <a:off x="9185588" y="2268141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BD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516" y="323925"/>
            <a:ext cx="11831400" cy="3721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运动员每次经过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点时速度均沿水平方向,重力的方向始终竖直向下,两者相互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垂直,所以在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点重力的功率始终等于0,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。运动员第一次从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点到达右侧最高点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的过程中,由动能定理有-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790" kern="0" spc="234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=-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1970" kern="0" spc="223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。运动员从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O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处自由下落,到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达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点,由动能定理有0=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=-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,运动员第一次从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过程,半圆形池上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同一水平高度的两个位置处,其在左侧位置处的速度大于在右侧位置处的速度,即运动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员对左侧位置处的压力更大,受到的滑动摩擦力也更大,即运动员从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O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克服摩擦力做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的功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&gt;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,运动员第一次从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O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,由动能定理有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790" kern="0" spc="234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&lt;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&lt;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616678"/>
              </p:ext>
            </p:extLst>
          </p:nvPr>
        </p:nvGraphicFramePr>
        <p:xfrm>
          <a:off x="3776787" y="1304099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7" name="Equation" r:id="rId4" imgW="5791200" imgH="17373600" progId="">
                  <p:embed/>
                </p:oleObj>
              </mc:Choice>
              <mc:Fallback>
                <p:oleObj name="Equation" r:id="rId4" imgW="5791200" imgH="17373600" progId="">
                  <p:embed/>
                  <p:pic>
                    <p:nvPicPr>
                      <p:cNvPr id="0" name="图片 1945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6787" y="1304099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05818"/>
              </p:ext>
            </p:extLst>
          </p:nvPr>
        </p:nvGraphicFramePr>
        <p:xfrm>
          <a:off x="4134930" y="1447234"/>
          <a:ext cx="257174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8" name="Equation" r:id="rId6" imgW="6705600" imgH="10058400" progId="">
                  <p:embed/>
                </p:oleObj>
              </mc:Choice>
              <mc:Fallback>
                <p:oleObj name="Equation" r:id="rId6" imgW="6705600" imgH="10058400" progId="">
                  <p:embed/>
                  <p:pic>
                    <p:nvPicPr>
                      <p:cNvPr id="0" name="图片 19457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34930" y="1447234"/>
                        <a:ext cx="257174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263407"/>
              </p:ext>
            </p:extLst>
          </p:nvPr>
        </p:nvGraphicFramePr>
        <p:xfrm>
          <a:off x="4712891" y="1304099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9" name="Equation" r:id="rId8" imgW="5791200" imgH="17373600" progId="">
                  <p:embed/>
                </p:oleObj>
              </mc:Choice>
              <mc:Fallback>
                <p:oleObj name="Equation" r:id="rId8" imgW="5791200" imgH="17373600" progId="">
                  <p:embed/>
                  <p:pic>
                    <p:nvPicPr>
                      <p:cNvPr id="0" name="图片 19458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12891" y="1304099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148605"/>
              </p:ext>
            </p:extLst>
          </p:nvPr>
        </p:nvGraphicFramePr>
        <p:xfrm>
          <a:off x="6464730" y="1418064"/>
          <a:ext cx="533399" cy="4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0" name="Equation" r:id="rId10" imgW="14020800" imgH="10972800" progId="">
                  <p:embed/>
                </p:oleObj>
              </mc:Choice>
              <mc:Fallback>
                <p:oleObj name="Equation" r:id="rId10" imgW="14020800" imgH="10972800" progId="">
                  <p:embed/>
                  <p:pic>
                    <p:nvPicPr>
                      <p:cNvPr id="0" name="图片 19459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64730" y="1418064"/>
                        <a:ext cx="533399" cy="4190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68259"/>
              </p:ext>
            </p:extLst>
          </p:nvPr>
        </p:nvGraphicFramePr>
        <p:xfrm>
          <a:off x="3488755" y="194815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1" name="Equation" r:id="rId12" imgW="5791200" imgH="17373600" progId="">
                  <p:embed/>
                </p:oleObj>
              </mc:Choice>
              <mc:Fallback>
                <p:oleObj name="Equation" r:id="rId12" imgW="5791200" imgH="17373600" progId="">
                  <p:embed/>
                  <p:pic>
                    <p:nvPicPr>
                      <p:cNvPr id="0" name="图片 19460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88755" y="1948156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12135"/>
              </p:ext>
            </p:extLst>
          </p:nvPr>
        </p:nvGraphicFramePr>
        <p:xfrm>
          <a:off x="6009035" y="194815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2" name="Equation" r:id="rId14" imgW="5791200" imgH="17373600" progId="">
                  <p:embed/>
                </p:oleObj>
              </mc:Choice>
              <mc:Fallback>
                <p:oleObj name="Equation" r:id="rId14" imgW="5791200" imgH="17373600" progId="">
                  <p:embed/>
                  <p:pic>
                    <p:nvPicPr>
                      <p:cNvPr id="0" name="图片 19461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09035" y="1948156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219357"/>
              </p:ext>
            </p:extLst>
          </p:nvPr>
        </p:nvGraphicFramePr>
        <p:xfrm>
          <a:off x="1649958" y="3469477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3" name="Equation" r:id="rId16" imgW="5791200" imgH="17373600" progId="">
                  <p:embed/>
                </p:oleObj>
              </mc:Choice>
              <mc:Fallback>
                <p:oleObj name="Equation" r:id="rId16" imgW="5791200" imgH="17373600" progId="">
                  <p:embed/>
                  <p:pic>
                    <p:nvPicPr>
                      <p:cNvPr id="0" name="图片 19462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49958" y="3469477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63434"/>
              </p:ext>
            </p:extLst>
          </p:nvPr>
        </p:nvGraphicFramePr>
        <p:xfrm>
          <a:off x="7195471" y="346947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4" name="Equation" r:id="rId18" imgW="5791200" imgH="17373600" progId="">
                  <p:embed/>
                </p:oleObj>
              </mc:Choice>
              <mc:Fallback>
                <p:oleObj name="Equation" r:id="rId18" imgW="5791200" imgH="17373600" progId="">
                  <p:embed/>
                  <p:pic>
                    <p:nvPicPr>
                      <p:cNvPr id="0" name="图片 19463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195471" y="346947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167408"/>
              </p:ext>
            </p:extLst>
          </p:nvPr>
        </p:nvGraphicFramePr>
        <p:xfrm>
          <a:off x="7624001" y="3612613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5" name="Equation" r:id="rId20" imgW="6705600" imgH="10058400" progId="">
                  <p:embed/>
                </p:oleObj>
              </mc:Choice>
              <mc:Fallback>
                <p:oleObj name="Equation" r:id="rId20" imgW="6705600" imgH="10058400" progId="">
                  <p:embed/>
                  <p:pic>
                    <p:nvPicPr>
                      <p:cNvPr id="0" name="图片 19464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624001" y="3612613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814121"/>
              </p:ext>
            </p:extLst>
          </p:nvPr>
        </p:nvGraphicFramePr>
        <p:xfrm>
          <a:off x="8053749" y="346947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6" name="Equation" r:id="rId22" imgW="5791200" imgH="17373600" progId="">
                  <p:embed/>
                </p:oleObj>
              </mc:Choice>
              <mc:Fallback>
                <p:oleObj name="Equation" r:id="rId22" imgW="5791200" imgH="17373600" progId="">
                  <p:embed/>
                  <p:pic>
                    <p:nvPicPr>
                      <p:cNvPr id="0" name="图片 19465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053749" y="346947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710572"/>
              </p:ext>
            </p:extLst>
          </p:nvPr>
        </p:nvGraphicFramePr>
        <p:xfrm>
          <a:off x="9393411" y="346947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7" name="Equation" r:id="rId24" imgW="5791200" imgH="17373600" progId="">
                  <p:embed/>
                </p:oleObj>
              </mc:Choice>
              <mc:Fallback>
                <p:oleObj name="Equation" r:id="rId24" imgW="5791200" imgH="17373600" progId="">
                  <p:embed/>
                  <p:pic>
                    <p:nvPicPr>
                      <p:cNvPr id="0" name="图片 19466"/>
                      <p:cNvPicPr>
                        <a:picLocks noChangeAspect="1"/>
                      </p:cNvPicPr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393411" y="346947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">
            <a:extLst>
              <a:ext uri="{FF2B5EF4-FFF2-40B4-BE49-F238E27FC236}">
                <a16:creationId xmlns:a16="http://schemas.microsoft.com/office/drawing/2014/main" id="{6B42E66E-999C-4220-94A8-AEA7D146CCFD}"/>
              </a:ext>
            </a:extLst>
          </p:cNvPr>
          <p:cNvSpPr txBox="1"/>
          <p:nvPr/>
        </p:nvSpPr>
        <p:spPr>
          <a:xfrm>
            <a:off x="489516" y="3958393"/>
            <a:ext cx="11831400" cy="2200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3350" kern="0" spc="2423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。运动员第一次从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过程,经过半圆形池上的同一位置时的速度大小都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比第一次从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过程中的速度小,受到的滑动摩擦力也更小,则第一次从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过程克服</a:t>
            </a:r>
            <a:br>
              <a:rPr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摩擦力做的功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&lt;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,运动员从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过程,由动能定理有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1790" kern="0" spc="234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&gt;0,解得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&gt;0,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即运动员可以越过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点继续上升,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19475A5C-CEAE-48D4-9A3C-C7CB74C7F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090320"/>
              </p:ext>
            </p:extLst>
          </p:nvPr>
        </p:nvGraphicFramePr>
        <p:xfrm>
          <a:off x="489516" y="4043792"/>
          <a:ext cx="733425" cy="733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8" name="Equation" r:id="rId26" imgW="19507200" imgH="19507200" progId="">
                  <p:embed/>
                </p:oleObj>
              </mc:Choice>
              <mc:Fallback>
                <p:oleObj name="Equation" r:id="rId26" imgW="19507200" imgH="19507200" progId="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89516" y="4043792"/>
                        <a:ext cx="733425" cy="7334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D84918F8-99A8-4129-A175-990E991B96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997937"/>
              </p:ext>
            </p:extLst>
          </p:nvPr>
        </p:nvGraphicFramePr>
        <p:xfrm>
          <a:off x="2881948" y="5146486"/>
          <a:ext cx="219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9" name="Equation" r:id="rId28" imgW="5791200" imgH="17373600" progId="">
                  <p:embed/>
                </p:oleObj>
              </mc:Choice>
              <mc:Fallback>
                <p:oleObj name="Equation" r:id="rId28" imgW="5791200" imgH="17373600" progId="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881948" y="5146486"/>
                        <a:ext cx="2190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1FFC2AEB-6292-4375-BA15-CBC4A05FE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252262"/>
              </p:ext>
            </p:extLst>
          </p:nvPr>
        </p:nvGraphicFramePr>
        <p:xfrm>
          <a:off x="8052593" y="514648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0" name="Equation" r:id="rId30" imgW="5791200" imgH="17373600" progId="">
                  <p:embed/>
                </p:oleObj>
              </mc:Choice>
              <mc:Fallback>
                <p:oleObj name="Equation" r:id="rId30" imgW="5791200" imgH="17373600" progId="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052593" y="5146486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8DAA21CB-15EC-493D-801F-B8056940A2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887135"/>
              </p:ext>
            </p:extLst>
          </p:nvPr>
        </p:nvGraphicFramePr>
        <p:xfrm>
          <a:off x="8481123" y="5289621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" name="Equation" r:id="rId32" imgW="6705600" imgH="10058400" progId="">
                  <p:embed/>
                </p:oleObj>
              </mc:Choice>
              <mc:Fallback>
                <p:oleObj name="Equation" r:id="rId32" imgW="6705600" imgH="10058400" progId="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481123" y="5289621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34EEDF50-FA59-475C-B8E0-4FC7046C94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858057"/>
              </p:ext>
            </p:extLst>
          </p:nvPr>
        </p:nvGraphicFramePr>
        <p:xfrm>
          <a:off x="8910871" y="514648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" name="Equation" r:id="rId34" imgW="5791200" imgH="17373600" progId="">
                  <p:embed/>
                </p:oleObj>
              </mc:Choice>
              <mc:Fallback>
                <p:oleObj name="Equation" r:id="rId34" imgW="5791200" imgH="17373600" progId="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8910871" y="5146486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1406" y="288533"/>
            <a:ext cx="8879072" cy="535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规律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应用动能定理解题的一般步骤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3735" kern="0" spc="51066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22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            动能是标量,动能定理是标量式,解题时不能分解动能。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图片 3" descr="textimage33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678" y="1692077"/>
            <a:ext cx="6480720" cy="29628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3633" y="980465"/>
            <a:ext cx="2209075" cy="706084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r>
              <a:rPr lang="zh-CN" altLang="en-US" sz="40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19080" y="943422"/>
            <a:ext cx="3622336" cy="3000618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节  功和功率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1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功的分析和计算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2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功率的分析和计算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3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机车启动问题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节  动能定理及其应用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sldjump"/>
              </a:rPr>
              <a:t>1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sldjump"/>
              </a:rPr>
              <a:t>动能定理的理解和基本应用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2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动能定理与图像结合的问题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7744" y="1142465"/>
            <a:ext cx="170796" cy="167112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3192104" y="1096122"/>
            <a:ext cx="36813" cy="4919208"/>
          </a:xfrm>
          <a:prstGeom prst="line">
            <a:avLst/>
          </a:prstGeom>
          <a:ln w="952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7744" y="2763849"/>
            <a:ext cx="170796" cy="16711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576793" y="4050464"/>
            <a:ext cx="6899790" cy="368392"/>
            <a:chOff x="3576793" y="4050464"/>
            <a:chExt cx="6899790" cy="368392"/>
          </a:xfrm>
        </p:grpSpPr>
        <p:sp>
          <p:nvSpPr>
            <p:cNvPr id="22" name="矩形: 圆角 3"/>
            <p:cNvSpPr/>
            <p:nvPr/>
          </p:nvSpPr>
          <p:spPr>
            <a:xfrm>
              <a:off x="3627512" y="4081666"/>
              <a:ext cx="1016422" cy="277123"/>
            </a:xfrm>
            <a:prstGeom prst="round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25" name="组合 41"/>
            <p:cNvGrpSpPr/>
            <p:nvPr/>
          </p:nvGrpSpPr>
          <p:grpSpPr>
            <a:xfrm>
              <a:off x="3576793" y="4050464"/>
              <a:ext cx="6899790" cy="368392"/>
              <a:chOff x="3576793" y="4050464"/>
              <a:chExt cx="6899790" cy="368392"/>
            </a:xfrm>
          </p:grpSpPr>
          <p:sp>
            <p:nvSpPr>
              <p:cNvPr id="28" name="文本框 4"/>
              <p:cNvSpPr txBox="1"/>
              <p:nvPr/>
            </p:nvSpPr>
            <p:spPr>
              <a:xfrm>
                <a:off x="3576793" y="4050464"/>
                <a:ext cx="1139149" cy="36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小专题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  <a:endParaRPr lang="zh-CN" altLang="en-US" dirty="0"/>
              </a:p>
            </p:txBody>
          </p:sp>
          <p:sp>
            <p:nvSpPr>
              <p:cNvPr id="30" name="文本框 4"/>
              <p:cNvSpPr txBox="1"/>
              <p:nvPr/>
            </p:nvSpPr>
            <p:spPr>
              <a:xfrm>
                <a:off x="4696893" y="4050464"/>
                <a:ext cx="5779690" cy="36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hlinkClick r:id="rId10" action="ppaction://hlinksldjump"/>
                  </a:rPr>
                  <a:t>动能定理在多过程运动中的应用</a:t>
                </a:r>
                <a:endParaRPr lang="zh-CN" altLang="en-US" dirty="0"/>
              </a:p>
            </p:txBody>
          </p:sp>
        </p:grpSp>
      </p:grpSp>
      <p:sp>
        <p:nvSpPr>
          <p:cNvPr id="33" name="文本框 12"/>
          <p:cNvSpPr txBox="1"/>
          <p:nvPr/>
        </p:nvSpPr>
        <p:spPr>
          <a:xfrm>
            <a:off x="7727168" y="919717"/>
            <a:ext cx="4214842" cy="3000618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1" action="ppaction://hlinksldjump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1" action="ppaction://hlinksldjump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1" action="ppaction://hlinksldjump"/>
              </a:rPr>
              <a:t>节  机械能守恒定律及其应用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2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12" action="ppaction://hlinksldjump"/>
              </a:rPr>
              <a:t>1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2" action="ppaction://hlinksldjump"/>
              </a:rPr>
              <a:t>机械能守恒的判断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3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13" action="ppaction://hlinksldjump"/>
              </a:rPr>
              <a:t>2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3" action="ppaction://hlinksldjump"/>
              </a:rPr>
              <a:t>单物体的机械能守恒问题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4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14" action="ppaction://hlinksldjump"/>
              </a:rPr>
              <a:t>3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4" action="ppaction://hlinksldjump"/>
              </a:rPr>
              <a:t>系统的机械能守恒问题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5" action="ppaction://hlinksldjump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5" action="ppaction://hlinksldjump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5" action="ppaction://hlinksldjump"/>
              </a:rPr>
              <a:t>节  功能关系  能量守恒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6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16" action="ppaction://hlinksldjump"/>
              </a:rPr>
              <a:t>1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6" action="ppaction://hlinksldjump"/>
              </a:rPr>
              <a:t>常见的功能关系的理解和应用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7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17" action="ppaction://hlinksldjump"/>
              </a:rPr>
              <a:t>2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7" action="ppaction://hlinksldjump"/>
              </a:rPr>
              <a:t>能量守恒定律的理解和应用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576793" y="4556073"/>
            <a:ext cx="6899790" cy="368392"/>
            <a:chOff x="3576793" y="4050464"/>
            <a:chExt cx="6899790" cy="368392"/>
          </a:xfrm>
        </p:grpSpPr>
        <p:sp>
          <p:nvSpPr>
            <p:cNvPr id="35" name="矩形: 圆角 3"/>
            <p:cNvSpPr/>
            <p:nvPr/>
          </p:nvSpPr>
          <p:spPr>
            <a:xfrm>
              <a:off x="3627512" y="4081666"/>
              <a:ext cx="1016422" cy="277123"/>
            </a:xfrm>
            <a:prstGeom prst="round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36" name="组合 41"/>
            <p:cNvGrpSpPr/>
            <p:nvPr/>
          </p:nvGrpSpPr>
          <p:grpSpPr>
            <a:xfrm>
              <a:off x="3576793" y="4050464"/>
              <a:ext cx="6899790" cy="368392"/>
              <a:chOff x="3576793" y="4050464"/>
              <a:chExt cx="6899790" cy="368392"/>
            </a:xfrm>
          </p:grpSpPr>
          <p:sp>
            <p:nvSpPr>
              <p:cNvPr id="37" name="文本框 4"/>
              <p:cNvSpPr txBox="1"/>
              <p:nvPr/>
            </p:nvSpPr>
            <p:spPr>
              <a:xfrm>
                <a:off x="3576793" y="4050464"/>
                <a:ext cx="1139149" cy="36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小专题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11</a:t>
                </a:r>
                <a:endParaRPr lang="zh-CN" altLang="en-US" dirty="0"/>
              </a:p>
            </p:txBody>
          </p:sp>
          <p:sp>
            <p:nvSpPr>
              <p:cNvPr id="38" name="文本框 4"/>
              <p:cNvSpPr txBox="1"/>
              <p:nvPr/>
            </p:nvSpPr>
            <p:spPr>
              <a:xfrm>
                <a:off x="4696893" y="4050464"/>
                <a:ext cx="5779690" cy="36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hlinkClick r:id="rId18" action="ppaction://hlinksldjump"/>
                  </a:rPr>
                  <a:t>动力学和能量观点相结合的两类典型模型</a:t>
                </a:r>
                <a:endParaRPr lang="zh-CN" altLang="en-US" dirty="0"/>
              </a:p>
            </p:txBody>
          </p:sp>
        </p:grpSp>
      </p:grpSp>
      <p:sp>
        <p:nvSpPr>
          <p:cNvPr id="39" name="文本框 17"/>
          <p:cNvSpPr txBox="1"/>
          <p:nvPr/>
        </p:nvSpPr>
        <p:spPr>
          <a:xfrm>
            <a:off x="3839688" y="4997473"/>
            <a:ext cx="7770890" cy="458704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9" action="ppaction://hlinksldjump"/>
              </a:rPr>
              <a:t>实验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9" action="ppaction://hlinksldjump"/>
              </a:rPr>
              <a:t>7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9" action="ppaction://hlinksldjump"/>
              </a:rPr>
              <a:t>验证机械能守恒定律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08637" y="5201825"/>
            <a:ext cx="170796" cy="1671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3527" y="1142465"/>
            <a:ext cx="170796" cy="16711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3527" y="2763849"/>
            <a:ext cx="170796" cy="1671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05559"/>
            <a:ext cx="11831400" cy="1097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要点2　动能定理与图像结合的问题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95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常见图像的分析</a:t>
            </a: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</a:p>
        </p:txBody>
      </p:sp>
      <p:pic>
        <p:nvPicPr>
          <p:cNvPr id="3" name="图片 3" descr="textimage34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000" y="1473984"/>
            <a:ext cx="4857784" cy="775720"/>
          </a:xfrm>
          <a:prstGeom prst="rect">
            <a:avLst/>
          </a:prstGeom>
        </p:spPr>
      </p:pic>
      <p:pic>
        <p:nvPicPr>
          <p:cNvPr id="4" name="图片 4" descr="textimage35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83700" y="1264407"/>
            <a:ext cx="4857784" cy="1131787"/>
          </a:xfrm>
          <a:prstGeom prst="rect">
            <a:avLst/>
          </a:prstGeom>
        </p:spPr>
      </p:pic>
      <p:pic>
        <p:nvPicPr>
          <p:cNvPr id="5" name="图片 5" descr="textimage36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686" y="2675310"/>
            <a:ext cx="4857784" cy="775720"/>
          </a:xfrm>
          <a:prstGeom prst="rect">
            <a:avLst/>
          </a:prstGeom>
        </p:spPr>
      </p:pic>
      <p:pic>
        <p:nvPicPr>
          <p:cNvPr id="6" name="图片 3" descr="textimage37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83700" y="2675310"/>
            <a:ext cx="4670334" cy="718513"/>
          </a:xfrm>
          <a:prstGeom prst="rect">
            <a:avLst/>
          </a:prstGeom>
        </p:spPr>
      </p:pic>
      <p:pic>
        <p:nvPicPr>
          <p:cNvPr id="7" name="图片 4" descr="textimage38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52094" y="3846703"/>
            <a:ext cx="4670334" cy="7457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0440630" cy="1648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如图(a)所示,一物块以一定初速度沿倾角为30</a:t>
            </a:r>
            <a:r>
              <a:rPr lang="zh-CN" altLang="en-US" sz="2200" kern="0" dirty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的固定斜面上滑,运动过程中摩擦力大小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恒定,物块动能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与运动路程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的关系如图(b)所示。重力加速度大小取10m/s</a:t>
            </a:r>
            <a:r>
              <a:rPr lang="zh-CN" altLang="en-US" sz="2200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,物块质量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和所受摩擦力大小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分别为</a:t>
            </a:r>
            <a:r>
              <a:rPr lang="zh-CN" altLang="en-US" sz="2200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   </a:t>
            </a:r>
            <a:endParaRPr lang="en-US" altLang="zh-CN" sz="2200" dirty="0"/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=0.7 kg,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=0.5N　　　    B.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=0.7 kg,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=1.0N</a:t>
            </a:r>
            <a:endParaRPr lang="zh-CN" altLang="en-US" sz="2200" dirty="0"/>
          </a:p>
        </p:txBody>
      </p:sp>
      <p:pic>
        <p:nvPicPr>
          <p:cNvPr id="3" name="图片 3" descr="textimage39.jpe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2343" y="1496355"/>
            <a:ext cx="1622032" cy="1153103"/>
          </a:xfrm>
          <a:prstGeom prst="rect">
            <a:avLst/>
          </a:prstGeom>
        </p:spPr>
      </p:pic>
      <p:pic>
        <p:nvPicPr>
          <p:cNvPr id="4" name="图片 4" descr="textimage40.jpe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3370" y="1169235"/>
            <a:ext cx="1767228" cy="1912584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68000" y="1938790"/>
            <a:ext cx="6552198" cy="454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=0.8 kg,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=0.5N　　　    D.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=0.8 kg,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=1.0N </a:t>
            </a:r>
            <a:endParaRPr lang="zh-CN" altLang="en-US" sz="2200" dirty="0"/>
          </a:p>
        </p:txBody>
      </p:sp>
      <p:sp>
        <p:nvSpPr>
          <p:cNvPr id="6" name="文本框 8"/>
          <p:cNvSpPr txBox="1"/>
          <p:nvPr/>
        </p:nvSpPr>
        <p:spPr>
          <a:xfrm>
            <a:off x="4859958" y="1158404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3" descr="textimage41.jpeg">
            <a:extLst>
              <a:ext uri="{FF2B5EF4-FFF2-40B4-BE49-F238E27FC236}">
                <a16:creationId xmlns:a16="http://schemas.microsoft.com/office/drawing/2014/main" id="{7D11D2DB-7FED-4CA5-AFEE-3181D4E58FD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8350" y="3156854"/>
            <a:ext cx="3683914" cy="219479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DE9ECA16-21A4-4241-B5FC-9257A720F9AF}"/>
              </a:ext>
            </a:extLst>
          </p:cNvPr>
          <p:cNvSpPr txBox="1"/>
          <p:nvPr/>
        </p:nvSpPr>
        <p:spPr>
          <a:xfrm>
            <a:off x="468000" y="2628181"/>
            <a:ext cx="7807115" cy="3224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20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由题图(b)可知,物块在上滑过程中动能由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k1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=40 J变为0,说明物块上滑到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=10m时速度为零,则由动能定理得-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fs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=0-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k1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;接下来返回到出发点时,动能变为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k2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=30J,则由动能定理得</a:t>
            </a:r>
            <a:endParaRPr lang="en-US" altLang="zh-CN" sz="2200" kern="0" dirty="0">
              <a:solidFill>
                <a:srgbClr val="000000"/>
              </a:solidFill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fs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k2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h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·sin30°,联立解得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=0.7kg,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=0.5N,</a:t>
            </a:r>
            <a:r>
              <a:rPr lang="zh-CN" altLang="en-US" sz="220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A正确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sz="2200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2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一题多解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图线的斜率表示物块受到的合力。上滑过程,物块做匀减速运动,斜率的绝对值表示所受合力大小,即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sin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=4N;下滑过程,物块做匀加速运动,斜率绝对值表示所受合力大小,即</a:t>
            </a:r>
            <a:endParaRPr lang="en-US" altLang="zh-CN" sz="2200" kern="0" dirty="0">
              <a:solidFill>
                <a:srgbClr val="000000"/>
              </a:solidFill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sin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=3N,联立解得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=0.7kg,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=0.5N,</a:t>
            </a:r>
            <a:r>
              <a:rPr lang="zh-CN" altLang="en-US" sz="220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A正确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sz="2200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小专题</a:t>
            </a:r>
            <a:endParaRPr lang="en-US" altLang="zh-CN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082360"/>
            <a:ext cx="6599869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动能定理在多过程运动中的应用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5462" y="516177"/>
            <a:ext cx="11161240" cy="2878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动能定理既适用于直线运动,也适用于曲线运动;既适用于恒力做功,也适用于变力做功;既适用于单过程运动,也适用于多过程运动。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当物体运动涉及多个阶段和多个过程时,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若题目要求计算某一中间物理量,需分阶段</a:t>
            </a:r>
            <a:br>
              <a:rPr dirty="0"/>
            </a:b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列动能定理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;若不需要研究运动的中间状态,可以对全程列动能定理,从而避开每个运动过程的具体细节。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2.思路分析</a:t>
            </a:r>
            <a:r>
              <a:rPr lang="zh-CN" altLang="en-US" b="1" dirty="0"/>
              <a:t> 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b="1" dirty="0"/>
          </a:p>
        </p:txBody>
      </p:sp>
      <p:sp>
        <p:nvSpPr>
          <p:cNvPr id="4" name="TextBox 2"/>
          <p:cNvSpPr txBox="1"/>
          <p:nvPr/>
        </p:nvSpPr>
        <p:spPr>
          <a:xfrm>
            <a:off x="611486" y="4572397"/>
            <a:ext cx="11161240" cy="92807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提醒注意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楷体_GB2312" pitchFamily="65" charset="-122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①各阶段的衔接点起承前启后的作用。②变力做功容易出错,需重点分析。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图片 3" descr="textimage23.jpeg">
            <a:extLst>
              <a:ext uri="{FF2B5EF4-FFF2-40B4-BE49-F238E27FC236}">
                <a16:creationId xmlns:a16="http://schemas.microsoft.com/office/drawing/2014/main" id="{D7248E18-ECAF-4FED-8FB3-CCEB956A1D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654" y="3060229"/>
            <a:ext cx="7344816" cy="13960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36527"/>
            <a:ext cx="1183140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题型1　动能定理在“单向”多过程运动中的应用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000" y="795391"/>
            <a:ext cx="11016694" cy="237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如图所示,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是一条长轨道,其中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段是倾角为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的斜面,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段是水平的,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段是与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都相切的一小段圆弧,其长度可以忽略不计。一质量为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的滑块(可视为质点)在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点由静止释放,沿轨道滑下,最后停在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之间高度差为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之间距离为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。现用一方向始终与轨道平行的力推滑块,使它缓慢地由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点推回到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点。滑块与轨道间的动摩擦因数为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,重力加速度为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,则推力对滑块做的功为(　    )</a:t>
            </a:r>
            <a:endParaRPr lang="zh-CN" altLang="en-US" dirty="0"/>
          </a:p>
        </p:txBody>
      </p:sp>
      <p:pic>
        <p:nvPicPr>
          <p:cNvPr id="4" name="图片 3" descr="textimage45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278" y="3313778"/>
            <a:ext cx="3378805" cy="1834683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899518" y="3092337"/>
            <a:ext cx="5904656" cy="1249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99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　　                    B.2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mgh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μmg</a:t>
            </a:r>
            <a:r>
              <a:rPr lang="zh-CN" altLang="en-US" sz="3350" kern="0" spc="617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　　    D.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μmgs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cot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592085"/>
              </p:ext>
            </p:extLst>
          </p:nvPr>
        </p:nvGraphicFramePr>
        <p:xfrm>
          <a:off x="1706628" y="3791729"/>
          <a:ext cx="12096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5" imgW="32004000" imgH="19507200" progId="">
                  <p:embed/>
                </p:oleObj>
              </mc:Choice>
              <mc:Fallback>
                <p:oleObj name="Equation" r:id="rId5" imgW="32004000" imgH="19507200" progId="">
                  <p:embed/>
                  <p:pic>
                    <p:nvPicPr>
                      <p:cNvPr id="0" name="图片 2252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6628" y="3791729"/>
                        <a:ext cx="1209675" cy="733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8"/>
          <p:cNvSpPr txBox="1"/>
          <p:nvPr/>
        </p:nvSpPr>
        <p:spPr>
          <a:xfrm>
            <a:off x="10044534" y="2732297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7736" y="323925"/>
            <a:ext cx="11831400" cy="470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解法一　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分阶段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应用动能定理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设滑块滑到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点的速度为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过程运用动能定理有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cos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·</a:t>
            </a:r>
            <a:r>
              <a:rPr lang="zh-CN" altLang="en-US" sz="3090" kern="0" spc="141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790" kern="0" spc="309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,从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过程运用动能定理有-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μmgs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=-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790" kern="0" spc="309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,设推力对滑块做的功为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由动能定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理有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μmgs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cos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·</a:t>
            </a:r>
            <a:r>
              <a:rPr lang="zh-CN" altLang="en-US" sz="3090" kern="0" spc="141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=0,联立上述方程解得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解法二　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全过程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应用动能定理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全过程,由动能定理有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cos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·</a:t>
            </a:r>
            <a:r>
              <a:rPr lang="zh-CN" altLang="en-US" sz="3090" kern="0" spc="141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μmgs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=0,从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再从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的过程,由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动能定理得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μmgs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μmg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cos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·</a:t>
            </a:r>
            <a:r>
              <a:rPr lang="zh-CN" altLang="en-US" sz="3090" kern="0" spc="141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=0(初、末位置高度不变,重力做功为0),联立解得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136285"/>
              </p:ext>
            </p:extLst>
          </p:nvPr>
        </p:nvGraphicFramePr>
        <p:xfrm>
          <a:off x="9665158" y="998431"/>
          <a:ext cx="5715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" name="Equation" r:id="rId4" imgW="15240000" imgH="17373600" progId="">
                  <p:embed/>
                </p:oleObj>
              </mc:Choice>
              <mc:Fallback>
                <p:oleObj name="Equation" r:id="rId4" imgW="15240000" imgH="17373600" progId="">
                  <p:embed/>
                  <p:pic>
                    <p:nvPicPr>
                      <p:cNvPr id="0" name="图片 2355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65158" y="998431"/>
                        <a:ext cx="5715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032876"/>
              </p:ext>
            </p:extLst>
          </p:nvPr>
        </p:nvGraphicFramePr>
        <p:xfrm>
          <a:off x="10473531" y="998431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8" name="Equation" r:id="rId6" imgW="5791200" imgH="17373600" progId="">
                  <p:embed/>
                </p:oleObj>
              </mc:Choice>
              <mc:Fallback>
                <p:oleObj name="Equation" r:id="rId6" imgW="5791200" imgH="17373600" progId="">
                  <p:embed/>
                  <p:pic>
                    <p:nvPicPr>
                      <p:cNvPr id="0" name="图片 2355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73531" y="998431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87722"/>
              </p:ext>
            </p:extLst>
          </p:nvPr>
        </p:nvGraphicFramePr>
        <p:xfrm>
          <a:off x="10837761" y="1141566"/>
          <a:ext cx="26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" name="Equation" r:id="rId8" imgW="7010400" imgH="10058400" progId="">
                  <p:embed/>
                </p:oleObj>
              </mc:Choice>
              <mc:Fallback>
                <p:oleObj name="Equation" r:id="rId8" imgW="7010400" imgH="10058400" progId="">
                  <p:embed/>
                  <p:pic>
                    <p:nvPicPr>
                      <p:cNvPr id="0" name="图片 23554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37761" y="1141566"/>
                        <a:ext cx="2667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09233"/>
              </p:ext>
            </p:extLst>
          </p:nvPr>
        </p:nvGraphicFramePr>
        <p:xfrm>
          <a:off x="4928915" y="1699644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0" name="Equation" r:id="rId10" imgW="5791200" imgH="17373600" progId="">
                  <p:embed/>
                </p:oleObj>
              </mc:Choice>
              <mc:Fallback>
                <p:oleObj name="Equation" r:id="rId10" imgW="5791200" imgH="17373600" progId="">
                  <p:embed/>
                  <p:pic>
                    <p:nvPicPr>
                      <p:cNvPr id="0" name="图片 23555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8915" y="1699644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800945"/>
              </p:ext>
            </p:extLst>
          </p:nvPr>
        </p:nvGraphicFramePr>
        <p:xfrm>
          <a:off x="5331042" y="1842779"/>
          <a:ext cx="266699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" name="Equation" r:id="rId12" imgW="7010400" imgH="10058400" progId="">
                  <p:embed/>
                </p:oleObj>
              </mc:Choice>
              <mc:Fallback>
                <p:oleObj name="Equation" r:id="rId12" imgW="7010400" imgH="10058400" progId="">
                  <p:embed/>
                  <p:pic>
                    <p:nvPicPr>
                      <p:cNvPr id="0" name="图片 23556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31042" y="1842779"/>
                        <a:ext cx="266699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57405"/>
              </p:ext>
            </p:extLst>
          </p:nvPr>
        </p:nvGraphicFramePr>
        <p:xfrm>
          <a:off x="3515103" y="2400856"/>
          <a:ext cx="5715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" name="Equation" r:id="rId14" imgW="15240000" imgH="17373600" progId="">
                  <p:embed/>
                </p:oleObj>
              </mc:Choice>
              <mc:Fallback>
                <p:oleObj name="Equation" r:id="rId14" imgW="15240000" imgH="17373600" progId="">
                  <p:embed/>
                  <p:pic>
                    <p:nvPicPr>
                      <p:cNvPr id="0" name="图片 23557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15103" y="2400856"/>
                        <a:ext cx="5715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921218"/>
              </p:ext>
            </p:extLst>
          </p:nvPr>
        </p:nvGraphicFramePr>
        <p:xfrm>
          <a:off x="6181252" y="3694989"/>
          <a:ext cx="5715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" name="Equation" r:id="rId16" imgW="15240000" imgH="17373600" progId="">
                  <p:embed/>
                </p:oleObj>
              </mc:Choice>
              <mc:Fallback>
                <p:oleObj name="Equation" r:id="rId16" imgW="15240000" imgH="17373600" progId="">
                  <p:embed/>
                  <p:pic>
                    <p:nvPicPr>
                      <p:cNvPr id="0" name="图片 23558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181252" y="3694989"/>
                        <a:ext cx="5715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123324"/>
              </p:ext>
            </p:extLst>
          </p:nvPr>
        </p:nvGraphicFramePr>
        <p:xfrm>
          <a:off x="4739103" y="4396202"/>
          <a:ext cx="5715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" name="Equation" r:id="rId18" imgW="15240000" imgH="17373600" progId="">
                  <p:embed/>
                </p:oleObj>
              </mc:Choice>
              <mc:Fallback>
                <p:oleObj name="Equation" r:id="rId18" imgW="15240000" imgH="17373600" progId="">
                  <p:embed/>
                  <p:pic>
                    <p:nvPicPr>
                      <p:cNvPr id="0" name="图片 23559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39103" y="4396202"/>
                        <a:ext cx="5715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2"/>
          <p:cNvSpPr txBox="1"/>
          <p:nvPr/>
        </p:nvSpPr>
        <p:spPr>
          <a:xfrm>
            <a:off x="395462" y="5038833"/>
            <a:ext cx="11831400" cy="493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W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</a:t>
            </a:r>
            <a:r>
              <a:rPr lang="zh-CN" altLang="en-US" sz="241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</a:t>
            </a:r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48435"/>
            <a:ext cx="11831400" cy="5396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动能定理在往复运动中的应用</a:t>
            </a:r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往复运动的特性是什么</a:t>
            </a: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?</a:t>
            </a:r>
            <a:endParaRPr lang="zh-CN" altLang="en-US" sz="2800" b="1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物体的运动过程具有重复性、往返性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描述运动的物理量多数是变化的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而且重复的次</a:t>
            </a:r>
            <a:br>
              <a:rPr lang="zh-CN" altLang="en-US" sz="2800"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数又往往是无限或者难以确定的。</a:t>
            </a:r>
            <a:endParaRPr lang="zh-CN" altLang="en-US" sz="2800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往复运动中特殊的物理量是什么</a:t>
            </a: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?</a:t>
            </a:r>
            <a:endParaRPr lang="zh-CN" altLang="en-US" sz="2800" b="1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路程。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往复运动的路程不再与位移相等</a:t>
            </a:r>
            <a:r>
              <a:rPr lang="en-US" altLang="zh-CN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使得利用运动学公式解题复杂烦琐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sz="2800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哪些力做的功与路程无关或相关</a:t>
            </a: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?</a:t>
            </a:r>
            <a:endParaRPr lang="zh-CN" altLang="en-US" sz="2800" b="1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无关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重力。重力做功只与初、末位置有关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与路径和路程无关。</a:t>
            </a:r>
            <a:endParaRPr lang="zh-CN" altLang="en-US" sz="2800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相关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滑动摩擦力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或其他阻力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。克服摩擦力做的功</a:t>
            </a:r>
            <a:r>
              <a:rPr lang="en-US" altLang="zh-CN" sz="2410" i="1" kern="0" dirty="0" err="1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W</a:t>
            </a:r>
            <a:r>
              <a:rPr lang="en-US" altLang="zh-CN" sz="1815" i="1" kern="0" baseline="-15000" dirty="0" err="1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en-US" altLang="zh-CN" sz="2410" i="1" kern="0" dirty="0" err="1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fs</a:t>
            </a:r>
            <a:r>
              <a:rPr lang="en-US" altLang="zh-CN" sz="2410" kern="0" dirty="0" err="1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en-US" altLang="zh-CN" sz="2410" i="1" kern="0" dirty="0" err="1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为路程。</a:t>
            </a:r>
            <a:endParaRPr lang="zh-CN" altLang="en-US" sz="2800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动能定理的便捷性体现在哪里</a:t>
            </a: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?</a:t>
            </a:r>
            <a:endParaRPr lang="zh-CN" altLang="en-US" sz="2800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动能定理只涉及物体的初、末状态,可简化运动过程中的分析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024628" y="2136426"/>
            <a:ext cx="4836965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机械能守恒定律及其应用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50162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要点1　机械能守恒的判断</a:t>
            </a:r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一、重力势能</a:t>
            </a:r>
            <a:endParaRPr lang="zh-CN" altLang="en-US" sz="2800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1.重力做功的特点: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物体运动时,重力对它做的功只跟它的起点和终点的位置有关,而跟</a:t>
            </a:r>
            <a:endParaRPr lang="zh-CN" altLang="en-US" sz="2800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物体运动的路径无关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2.重力势能的表达式: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是物体相对于参考平面的高度)。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3.重力势能的变化与重力做功的关系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重力对物体做多少正功,物体的重力势能就减少多少;重力对物体做多少负功,物体的重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力势能就增加多少,即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W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=-Δ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二、弹性势能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1.表达式: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kx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是相对弹簧原长的形变量)。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568476"/>
              </p:ext>
            </p:extLst>
          </p:nvPr>
        </p:nvGraphicFramePr>
        <p:xfrm>
          <a:off x="2123654" y="4716413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4" imgW="5791200" imgH="17373600" progId="">
                  <p:embed/>
                </p:oleObj>
              </mc:Choice>
              <mc:Fallback>
                <p:oleObj name="Equation" r:id="rId4" imgW="5791200" imgH="17373600" progId="">
                  <p:embed/>
                  <p:pic>
                    <p:nvPicPr>
                      <p:cNvPr id="0" name="图片 3072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654" y="4716413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667EB95E-C980-48A2-B6A9-06AA27F77683}"/>
              </a:ext>
            </a:extLst>
          </p:cNvPr>
          <p:cNvSpPr txBox="1"/>
          <p:nvPr/>
        </p:nvSpPr>
        <p:spPr>
          <a:xfrm>
            <a:off x="468000" y="5162007"/>
            <a:ext cx="11831400" cy="1066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弹力做功与弹性势能变化的关系</a:t>
            </a: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弹力做正功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弹性势能减少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弹力做负功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弹性势能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增加。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48435"/>
            <a:ext cx="11831400" cy="38994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三、机械能守恒定律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1.内容: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在只有重力或弹力做功的物体系统内,动能与势能可以互相转化,而总的机械能</a:t>
            </a:r>
            <a:br>
              <a:rPr dirty="0"/>
            </a:b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保持不变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2.表达形式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(1)守恒观点: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或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k2 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(需选取零势能面)。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(2)转化观点:Δ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=0(动能与势能间的转化)。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(3)转移观点:Δ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=0(系统内物体间机械能的转移)。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6788" y="4572397"/>
            <a:ext cx="11831400" cy="4976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提醒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机械能守恒是指整个过程中系统机械能保持不变,而非仅初、末状态机械能相等。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6172034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功和功率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1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总结归纳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判断机械能守恒的三种方法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03716"/>
              </p:ext>
            </p:extLst>
          </p:nvPr>
        </p:nvGraphicFramePr>
        <p:xfrm>
          <a:off x="468000" y="1342939"/>
          <a:ext cx="11268000" cy="2148768"/>
        </p:xfrm>
        <a:graphic>
          <a:graphicData uri="http://schemas.openxmlformats.org/drawingml/2006/table">
            <a:tbl>
              <a:tblPr/>
              <a:tblGrid>
                <a:gridCol w="3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192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条件分析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能量转化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特殊情境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57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只有重力和系统内弹力做功,没</a:t>
                      </a:r>
                      <a:b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有其他力做功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只有系统内物体间动能和势能的</a:t>
                      </a:r>
                      <a:b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相互转化,系统内无机械能与其</a:t>
                      </a:r>
                      <a:b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他形式能的转化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绳子突然绷紧、物体间非弹性碰</a:t>
                      </a:r>
                      <a:br>
                        <a:rPr dirty="0"/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撞等特定情境,机械能不守恒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51642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要点2　单物体的机械能守恒问题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000" y="990526"/>
            <a:ext cx="11376734" cy="161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如图所示,固定的倾斜光滑杆上套有一个质量为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的圆环,圆环与一橡皮绳相连,橡皮绳的另一端固定在地面上的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点,橡皮绳竖直时处于原长且离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点高度为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。让圆环由静止沿杆滑下,滑到杆的底端时速度为0。重力加速度为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。在圆环下滑过程中(　    )</a:t>
            </a:r>
            <a:endParaRPr lang="zh-CN" altLang="en-US" dirty="0"/>
          </a:p>
        </p:txBody>
      </p:sp>
      <p:pic>
        <p:nvPicPr>
          <p:cNvPr id="4" name="图片 3" descr="textimage5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739" y="2864047"/>
            <a:ext cx="3084307" cy="1988028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55502" y="2622555"/>
            <a:ext cx="6048672" cy="2262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27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A.圆环的机械能守恒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B.橡皮绳的弹性势能一直增大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C.橡皮绳的弹性势能增加了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mgh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D.橡皮绳再次达到原长时圆环动能最大</a:t>
            </a:r>
            <a:endParaRPr lang="zh-CN" altLang="en-US" dirty="0"/>
          </a:p>
        </p:txBody>
      </p:sp>
      <p:sp>
        <p:nvSpPr>
          <p:cNvPr id="6" name="文本框 8"/>
          <p:cNvSpPr txBox="1"/>
          <p:nvPr/>
        </p:nvSpPr>
        <p:spPr>
          <a:xfrm>
            <a:off x="10904408" y="2152691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005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圆环沿杆滑下,滑到杆的底端的过程中只有两个力对圆环做功,即圆环受到的重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力和橡皮绳的拉力,所以圆环的机械能不守恒,但圆环和橡皮绳组成的系统(以下简称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系统)机械能守恒,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;橡皮绳的弹性势能随橡皮绳的伸长量的变化而变化,由题图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知橡皮绳先变松弛后被拉伸,故橡皮绳的弹性势能先不变后增大,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;圆环下滑过程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中系统的机械能守恒,圆环的重力势能减小了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,动能变化量为0,则圆环的机械能减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少了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,圆环的机械能的减少量等于橡皮绳的弹性势能增加量,橡皮绳的弹性势能增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加了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;圆环开始下滑至橡皮绳再次达到原长的过程中动能一直增大,但此时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圆环动能不是最大,因为当沿杆方向重力的分力大于橡皮绳弹力的分力时,圆环会继续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加速,故当沿杆方向合力为零时,圆环的动能最大,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1526" y="670639"/>
            <a:ext cx="10512638" cy="2760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规律      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判断机械能守恒的“两点”注意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(1)</a:t>
            </a:r>
            <a:r>
              <a:rPr lang="zh-CN" altLang="en-US" sz="2410" u="sng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系统机械能守恒时,机械能一般在系统内物体间转移,其中的单个物体机械能不一定守恒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(2)机械能守恒的条件绝不是合力做的功等于零,更不是合力等于零,而是只有重力和系统内弹力做功。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3454" y="179909"/>
            <a:ext cx="11831400" cy="1713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要点3　系统的机械能守恒问题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1.不含弹簧的物体系统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(1)轻杆连接的物体系统图例及三大特点</a:t>
            </a:r>
            <a:endParaRPr lang="zh-CN" altLang="en-US" dirty="0"/>
          </a:p>
        </p:txBody>
      </p:sp>
      <p:pic>
        <p:nvPicPr>
          <p:cNvPr id="3" name="图片 3" descr="textimage53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070" y="971997"/>
            <a:ext cx="6082960" cy="158417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90005" y="2247823"/>
            <a:ext cx="11831400" cy="19138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212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转动时两物体角速度相等。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杆对物体的作用力不一定沿杆的方向,杆能对物体做功,单个物体机械能不一定守恒。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③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对于杆和物体组成的系统,忽略空气阻力和各种摩擦且只有重力和杆的弹力对物体</a:t>
            </a:r>
            <a:br>
              <a:rPr dirty="0"/>
            </a:b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做功,则系统机械能守恒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95462" y="57774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(2)轻绳连接的物体系统图例及三点提醒</a:t>
            </a:r>
            <a:endParaRPr lang="zh-CN" alt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395462" y="934930"/>
            <a:ext cx="11831400" cy="38534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6420" kern="0" spc="6333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35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分清两物体是速度大小相等,还是沿绳方向的分速度大小相等。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抓住两物体的位移大小关系或竖直方向高度变化的关系。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③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对于单个物体,一般绳上的力要做功,机械能不守恒;但对于绳连接的系统,只有重力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和系统内绳的拉力做功,其他力不做功,则机械能守恒。</a:t>
            </a:r>
            <a:endParaRPr lang="zh-CN" altLang="en-US" dirty="0"/>
          </a:p>
        </p:txBody>
      </p:sp>
      <p:pic>
        <p:nvPicPr>
          <p:cNvPr id="6" name="图片 3" descr="textimage54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5966" y="1200732"/>
            <a:ext cx="6671180" cy="122663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9650" y="2053003"/>
            <a:ext cx="11831400" cy="2734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(2)弹簧弹力做的功与弹簧弹性势能的关系为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W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弹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且弹簧弹力做功与路径无关,</a:t>
            </a:r>
            <a:br>
              <a:rPr dirty="0"/>
            </a:b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只与初、末状态弹簧形变量的大小有关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(3)由两个或两个以上的物体与弹簧组成的系统,当弹簧形变量最大时,弹簧两端连接的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物体具有相同的速度(或沿弹簧方向的分速度相同);弹簧处于自然长度时,弹簧弹性势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能最小(为零)。</a:t>
            </a:r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28627-FC06-42CC-AA30-36A308639331}"/>
              </a:ext>
            </a:extLst>
          </p:cNvPr>
          <p:cNvSpPr txBox="1"/>
          <p:nvPr/>
        </p:nvSpPr>
        <p:spPr>
          <a:xfrm>
            <a:off x="507945" y="395933"/>
            <a:ext cx="11831400" cy="162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2.含轻弹簧的物体系统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(1)含轻弹簧的物体系统在只有系统内弹簧弹力和重力做功时,物体的动能、重力势能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和弹簧的弹性势能之间相互转化,物体和弹簧组成的系统机械能守恒。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189769"/>
            <a:ext cx="11069720" cy="2163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20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如图所示,物块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用不可伸长的轻绳绕过轻质光滑定滑轮与置于光滑水平面上的物块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连接,物块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的质量均为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,施加外力使物块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保持静止,此时轻绳恰好处于伸直状态。某时刻撤去外力,两物块同时由静止开始运动,当物块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下落高度为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时,其加速度大小为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,方向竖直向下,此时连接物块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的轻绳与水平方向的夹角为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,整个过程物块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始终未离开水平面,已知重力加速度为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。不计空气阻力,当物块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下落高度为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时,下列说法正确的是(　    )</a:t>
            </a:r>
            <a:endParaRPr lang="zh-CN" altLang="en-US" sz="2200" dirty="0"/>
          </a:p>
        </p:txBody>
      </p:sp>
      <p:pic>
        <p:nvPicPr>
          <p:cNvPr id="3" name="图片 3" descr="textimage55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3919" y="2571690"/>
            <a:ext cx="2573306" cy="184386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827510" y="2321908"/>
            <a:ext cx="5616094" cy="2003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660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A.物块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的加速度大小为</a:t>
            </a:r>
            <a:r>
              <a:rPr lang="zh-CN" altLang="en-US" sz="2200" kern="0" spc="1786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sz="2200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B.物块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的加速度大小为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en-US" altLang="zh-CN" sz="20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0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os</a:t>
            </a:r>
            <a:r>
              <a:rPr lang="zh-CN" altLang="en-US" sz="20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endParaRPr lang="zh-CN" altLang="en-US" sz="2000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C.物块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的速度大小为</a:t>
            </a:r>
            <a:r>
              <a:rPr lang="zh-CN" altLang="en-US" sz="2200" kern="0" spc="6249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sz="2200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D.物块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的速度大小为</a:t>
            </a:r>
            <a:r>
              <a:rPr lang="zh-CN" altLang="en-US" sz="2200" kern="0" spc="694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sz="22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785511"/>
              </p:ext>
            </p:extLst>
          </p:nvPr>
        </p:nvGraphicFramePr>
        <p:xfrm>
          <a:off x="3851846" y="2317262"/>
          <a:ext cx="491899" cy="52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Equation" r:id="rId5" imgW="16459200" imgH="17373600" progId="">
                  <p:embed/>
                </p:oleObj>
              </mc:Choice>
              <mc:Fallback>
                <p:oleObj name="Equation" r:id="rId5" imgW="16459200" imgH="17373600" progId="">
                  <p:embed/>
                  <p:pic>
                    <p:nvPicPr>
                      <p:cNvPr id="0" name="图片 3174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51846" y="2317262"/>
                        <a:ext cx="491899" cy="5221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504528"/>
              </p:ext>
            </p:extLst>
          </p:nvPr>
        </p:nvGraphicFramePr>
        <p:xfrm>
          <a:off x="3522494" y="3327528"/>
          <a:ext cx="979489" cy="58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" name="Equation" r:id="rId7" imgW="32308800" imgH="19507200" progId="">
                  <p:embed/>
                </p:oleObj>
              </mc:Choice>
              <mc:Fallback>
                <p:oleObj name="Equation" r:id="rId7" imgW="32308800" imgH="19507200" progId="">
                  <p:embed/>
                  <p:pic>
                    <p:nvPicPr>
                      <p:cNvPr id="0" name="图片 3174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2494" y="3327528"/>
                        <a:ext cx="979489" cy="589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712578"/>
              </p:ext>
            </p:extLst>
          </p:nvPr>
        </p:nvGraphicFramePr>
        <p:xfrm>
          <a:off x="3521467" y="3988939"/>
          <a:ext cx="979489" cy="57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Equation" r:id="rId9" imgW="35052000" imgH="20421600" progId="">
                  <p:embed/>
                </p:oleObj>
              </mc:Choice>
              <mc:Fallback>
                <p:oleObj name="Equation" r:id="rId9" imgW="35052000" imgH="20421600" progId="">
                  <p:embed/>
                  <p:pic>
                    <p:nvPicPr>
                      <p:cNvPr id="0" name="图片 3174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21467" y="3988939"/>
                        <a:ext cx="979489" cy="57078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8"/>
          <p:cNvSpPr txBox="1"/>
          <p:nvPr/>
        </p:nvSpPr>
        <p:spPr>
          <a:xfrm>
            <a:off x="9612486" y="1914568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71D1321-A7DA-4D68-8F16-1E35BBA92E52}"/>
              </a:ext>
            </a:extLst>
          </p:cNvPr>
          <p:cNvSpPr txBox="1"/>
          <p:nvPr/>
        </p:nvSpPr>
        <p:spPr>
          <a:xfrm>
            <a:off x="336788" y="4520952"/>
            <a:ext cx="11831400" cy="1546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对物块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,根据牛顿第二定律有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,对物块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,根据牛顿第二定律有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cos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ma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联立解得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=(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)cos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;对物块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及轻绳组成的整体,根据机械能守恒定律有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790" kern="0" spc="309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790" kern="0" spc="309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,物块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的速度大小关系为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cos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,联立解得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                    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C错D对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6E12DA74-2FF9-4E8A-A802-DCFE87E96B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245999"/>
              </p:ext>
            </p:extLst>
          </p:nvPr>
        </p:nvGraphicFramePr>
        <p:xfrm>
          <a:off x="1043534" y="5529064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Equation" r:id="rId11" imgW="5791200" imgH="17373600" progId="">
                  <p:embed/>
                </p:oleObj>
              </mc:Choice>
              <mc:Fallback>
                <p:oleObj name="Equation" r:id="rId11" imgW="5791200" imgH="17373600" progId="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3534" y="5529064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DB06930F-7531-411B-88DC-C42CF1A70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98604"/>
              </p:ext>
            </p:extLst>
          </p:nvPr>
        </p:nvGraphicFramePr>
        <p:xfrm>
          <a:off x="1472064" y="5672199"/>
          <a:ext cx="266699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Equation" r:id="rId13" imgW="7010400" imgH="10058400" progId="">
                  <p:embed/>
                </p:oleObj>
              </mc:Choice>
              <mc:Fallback>
                <p:oleObj name="Equation" r:id="rId13" imgW="7010400" imgH="10058400" progId="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2064" y="5672199"/>
                        <a:ext cx="266699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DD163416-CA6C-478F-BB4A-82E386AF6F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542722"/>
              </p:ext>
            </p:extLst>
          </p:nvPr>
        </p:nvGraphicFramePr>
        <p:xfrm>
          <a:off x="1911337" y="5529064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Equation" r:id="rId15" imgW="5791200" imgH="17373600" progId="">
                  <p:embed/>
                </p:oleObj>
              </mc:Choice>
              <mc:Fallback>
                <p:oleObj name="Equation" r:id="rId15" imgW="5791200" imgH="17373600" progId="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11337" y="5529064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79D979CC-BC98-49B5-81AA-E76C1B7A4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038381"/>
              </p:ext>
            </p:extLst>
          </p:nvPr>
        </p:nvGraphicFramePr>
        <p:xfrm>
          <a:off x="2339867" y="5672199"/>
          <a:ext cx="266699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Equation" r:id="rId17" imgW="7010400" imgH="10058400" progId="">
                  <p:embed/>
                </p:oleObj>
              </mc:Choice>
              <mc:Fallback>
                <p:oleObj name="Equation" r:id="rId17" imgW="7010400" imgH="10058400" progId="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39867" y="5672199"/>
                        <a:ext cx="266699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4AB20831-88BE-4759-8235-418496F67C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226215"/>
              </p:ext>
            </p:extLst>
          </p:nvPr>
        </p:nvGraphicFramePr>
        <p:xfrm>
          <a:off x="9252446" y="5529064"/>
          <a:ext cx="13239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" name="Equation" r:id="rId19" imgW="35052000" imgH="20421600" progId="">
                  <p:embed/>
                </p:oleObj>
              </mc:Choice>
              <mc:Fallback>
                <p:oleObj name="Equation" r:id="rId19" imgW="35052000" imgH="20421600" progId="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252446" y="5529064"/>
                        <a:ext cx="1323975" cy="771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3739" y="395933"/>
            <a:ext cx="8460675" cy="1880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例</a:t>
            </a:r>
            <a:r>
              <a:rPr lang="zh-CN" altLang="en-US" sz="2410" b="1" kern="0" dirty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可视为质点、质量分别为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的物块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用“L”形轻质直角支架连接,支架的两直角边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的长度分别为2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,支架可以绕连接处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无摩擦地自由转动。将直角边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水平静止释放,已知重力加速度为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。求物块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的最大速度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r>
              <a:rPr lang="zh-CN" altLang="en-US" dirty="0"/>
              <a:t> </a:t>
            </a:r>
          </a:p>
        </p:txBody>
      </p:sp>
      <p:pic>
        <p:nvPicPr>
          <p:cNvPr id="3" name="图片 3" descr="textimage56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8430" y="395933"/>
            <a:ext cx="2715142" cy="1876244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F9B0DE61-1F2F-4E41-B13C-A78754A79B3F}"/>
              </a:ext>
            </a:extLst>
          </p:cNvPr>
          <p:cNvSpPr txBox="1"/>
          <p:nvPr/>
        </p:nvSpPr>
        <p:spPr>
          <a:xfrm>
            <a:off x="532040" y="4972697"/>
            <a:ext cx="11831400" cy="720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3545" kern="0" spc="9053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</a:t>
            </a:r>
            <a:endParaRPr lang="zh-CN" altLang="en-US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07E30B63-9B23-4879-AEC1-FA92E1F85B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23959"/>
              </p:ext>
            </p:extLst>
          </p:nvPr>
        </p:nvGraphicFramePr>
        <p:xfrm>
          <a:off x="1450040" y="5101760"/>
          <a:ext cx="1600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Equation" r:id="rId5" imgW="42367200" imgH="21031200" progId="">
                  <p:embed/>
                </p:oleObj>
              </mc:Choice>
              <mc:Fallback>
                <p:oleObj name="Equation" r:id="rId5" imgW="42367200" imgH="21031200" progId="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0040" y="5101760"/>
                        <a:ext cx="1600200" cy="790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63E5814A-F80D-47BE-B839-F5214AF49154}"/>
              </a:ext>
            </a:extLst>
          </p:cNvPr>
          <p:cNvSpPr txBox="1"/>
          <p:nvPr/>
        </p:nvSpPr>
        <p:spPr>
          <a:xfrm>
            <a:off x="468000" y="2412157"/>
            <a:ext cx="11831400" cy="2728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物块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围绕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O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点做圆周运动,任意时刻两者的角速度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相等,它们的线速度大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小之比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∶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=2∶1。物块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有最大速度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时,物块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有最大速度2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,设此时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OB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与竖直方向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的夹角为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。对于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构成的系统,由机械能守恒定律有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×(2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×2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mv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×2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in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(1-cos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),  化简可得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111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370" kern="0" spc="15402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=45°时,物块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的速度有最大值且最大值为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545" kern="0" spc="905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0068F825-6B74-4C7E-B3A6-B1F808454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032113"/>
              </p:ext>
            </p:extLst>
          </p:nvPr>
        </p:nvGraphicFramePr>
        <p:xfrm>
          <a:off x="468000" y="3859720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name="Equation" r:id="rId7" imgW="5791200" imgH="17373600" progId="">
                  <p:embed/>
                </p:oleObj>
              </mc:Choice>
              <mc:Fallback>
                <p:oleObj name="Equation" r:id="rId7" imgW="5791200" imgH="17373600" progId="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000" y="3859720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993D00D3-BC87-45BB-B3A6-C9CD53232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81992"/>
              </p:ext>
            </p:extLst>
          </p:nvPr>
        </p:nvGraphicFramePr>
        <p:xfrm>
          <a:off x="1967025" y="383920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0" name="Equation" r:id="rId9" imgW="5791200" imgH="17373600" progId="">
                  <p:embed/>
                </p:oleObj>
              </mc:Choice>
              <mc:Fallback>
                <p:oleObj name="Equation" r:id="rId9" imgW="5791200" imgH="17373600" progId="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67025" y="383920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BC050BD7-EC5F-429F-88F3-1E8114F6C1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0488"/>
              </p:ext>
            </p:extLst>
          </p:nvPr>
        </p:nvGraphicFramePr>
        <p:xfrm>
          <a:off x="8647038" y="3866275"/>
          <a:ext cx="5334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1" name="Equation" r:id="rId11" imgW="14020800" imgH="17373600" progId="">
                  <p:embed/>
                </p:oleObj>
              </mc:Choice>
              <mc:Fallback>
                <p:oleObj name="Equation" r:id="rId11" imgW="14020800" imgH="17373600" progId="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47038" y="3866275"/>
                        <a:ext cx="5334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62C7FD94-CFC6-45CF-B4D7-7C477F7FF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094318"/>
              </p:ext>
            </p:extLst>
          </p:nvPr>
        </p:nvGraphicFramePr>
        <p:xfrm>
          <a:off x="9180438" y="3982454"/>
          <a:ext cx="22574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2" name="Equation" r:id="rId13" imgW="59740800" imgH="13411200" progId="">
                  <p:embed/>
                </p:oleObj>
              </mc:Choice>
              <mc:Fallback>
                <p:oleObj name="Equation" r:id="rId13" imgW="59740800" imgH="13411200" progId="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80438" y="3982454"/>
                        <a:ext cx="2257425" cy="504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6F2E5B1D-A40C-402D-AEFD-E10A7481B2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617253"/>
              </p:ext>
            </p:extLst>
          </p:nvPr>
        </p:nvGraphicFramePr>
        <p:xfrm>
          <a:off x="6804174" y="4542349"/>
          <a:ext cx="1600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Equation" r:id="rId15" imgW="42367200" imgH="21031200" progId="">
                  <p:embed/>
                </p:oleObj>
              </mc:Choice>
              <mc:Fallback>
                <p:oleObj name="Equation" r:id="rId15" imgW="42367200" imgH="21031200" progId="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04174" y="4542349"/>
                        <a:ext cx="1600200" cy="790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1451" y="323925"/>
            <a:ext cx="11831400" cy="1647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    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系统的机械能守恒</a:t>
            </a:r>
            <a:endParaRPr lang="en-US" altLang="zh-CN" sz="2410" kern="0" dirty="0">
              <a:solidFill>
                <a:srgbClr val="000000"/>
              </a:solidFill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问题的解题思路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  <p:pic>
        <p:nvPicPr>
          <p:cNvPr id="3" name="图片 3" descr="textimage60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8093" y="467941"/>
            <a:ext cx="5760337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1087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要点1　功的分析和计算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1.恒力做功的计算</a:t>
            </a:r>
            <a:endParaRPr lang="zh-CN" altLang="en-US" dirty="0"/>
          </a:p>
        </p:txBody>
      </p:sp>
      <p:pic>
        <p:nvPicPr>
          <p:cNvPr id="3" name="图片 3" descr="textimage0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9384" y="1738302"/>
            <a:ext cx="6177660" cy="222454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024628" y="2476503"/>
            <a:ext cx="6172034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功能关系　能量守恒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76997"/>
            <a:ext cx="11831400" cy="24268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要点1　常见的功能关系的理解和应用</a:t>
            </a: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1.对功能关系的理解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功是能量转化的量度,做功的过程就是能量转化的过程,不同形式的能量发生相互转化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是通过做功来实现的。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做功的多少与能量转化的多少在数值上相等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2.力学中常见的功能关系</a:t>
            </a:r>
            <a:endParaRPr lang="zh-CN" altLang="en-US" b="1" dirty="0"/>
          </a:p>
        </p:txBody>
      </p:sp>
      <p:pic>
        <p:nvPicPr>
          <p:cNvPr id="3" name="图片 3" descr="textimage61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870" y="2340149"/>
            <a:ext cx="5256584" cy="402393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3407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要点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2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　能量守恒定律的理解和应用</a:t>
            </a: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</a:t>
            </a:r>
            <a:r>
              <a:rPr lang="zh-CN" altLang="en-US" sz="2410" b="1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定义</a:t>
            </a:r>
            <a:r>
              <a:rPr lang="en-US" altLang="zh-CN" sz="2410" b="1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: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能量既不会凭空产生</a:t>
            </a:r>
            <a:r>
              <a:rPr lang="en-US" altLang="zh-CN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也不会凭空消失</a:t>
            </a:r>
            <a:r>
              <a:rPr lang="en-US" altLang="zh-CN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它只能从一种形式转化为其他形式</a:t>
            </a:r>
            <a:r>
              <a:rPr lang="en-US" altLang="zh-CN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或者</a:t>
            </a:r>
            <a:br>
              <a:rPr lang="zh-CN" altLang="en-US" sz="2800" dirty="0"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从一个物体转移到别的物体</a:t>
            </a:r>
            <a:r>
              <a:rPr lang="en-US" altLang="zh-CN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,</a:t>
            </a:r>
            <a:r>
              <a:rPr lang="zh-CN" altLang="en-US" sz="2410" u="sng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在转化或转移的过程中</a:t>
            </a:r>
            <a:r>
              <a:rPr lang="en-US" altLang="zh-CN" sz="2410" u="sng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,</a:t>
            </a:r>
            <a:r>
              <a:rPr lang="zh-CN" altLang="en-US" sz="2410" u="sng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能量的总量保持不变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。</a:t>
            </a:r>
            <a:endParaRPr lang="zh-CN" altLang="en-US" sz="2800" dirty="0">
              <a:latin typeface="华文细黑" panose="02010600040101010101" pitchFamily="65" charset="-122"/>
              <a:ea typeface="华文细黑" panose="02010600040101010101" pitchFamily="65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2.对能量守恒定律的两点理解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(1)某种形式的能量减少,一定存在其他形式的能量增加,且减少量和增加量一定相等。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(2)某个物体的能量减少,一定存在其他物体的能量增加,且减少量和增加量一定相等。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16680"/>
            <a:ext cx="11088702" cy="1888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例   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现有一质量为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的滑雪运动员从一定高度的斜坡自由下滑。如果运动员在下滑过程中受到的阻力恒定,斜坡倾角为30</a:t>
            </a:r>
            <a:r>
              <a:rPr lang="zh-CN" altLang="en-US" sz="2410" kern="0" dirty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,运动员滑至坡底的过程中,其机械能和动能随下滑距离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变化的图像如图所示,重力加速度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=10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/s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,下列说法正确的是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b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A.运动员下滑过程中只有重力做功</a:t>
            </a:r>
            <a:endParaRPr lang="zh-CN" altLang="en-US" dirty="0"/>
          </a:p>
        </p:txBody>
      </p:sp>
      <p:pic>
        <p:nvPicPr>
          <p:cNvPr id="3" name="图片 3" descr="textimage63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2613" y="1812561"/>
            <a:ext cx="2162957" cy="196884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81054" y="2144395"/>
            <a:ext cx="6048142" cy="1431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B.运动员下滑过程中受到的阻力为60 N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C.运动员下滑时加速度的大小为5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/s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D.不能计算出运动员质量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的大小 </a:t>
            </a:r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10476582" y="1260784"/>
            <a:ext cx="38563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43DA95C-5459-496F-8D1A-C30D089AFD8E}"/>
              </a:ext>
            </a:extLst>
          </p:cNvPr>
          <p:cNvSpPr txBox="1"/>
          <p:nvPr/>
        </p:nvSpPr>
        <p:spPr>
          <a:xfrm>
            <a:off x="338106" y="3772778"/>
            <a:ext cx="11650644" cy="2311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运动员下滑过程中机械能发生变化,则除了重力做功之外必然还有其他力做功,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。运动员下滑过程中所受支持力不做功,则阻力做的功等于机械能的变化量,即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,解得受到的阻力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156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=60 N,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。下滑到底端时的动能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mv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=240J,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in30°-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,联立得运动员下滑时加速度的大小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=4m/s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=60kg,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CD错误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BE0666F9-1400-4B27-BFF3-5B36D6A91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735596"/>
              </p:ext>
            </p:extLst>
          </p:nvPr>
        </p:nvGraphicFramePr>
        <p:xfrm>
          <a:off x="3995862" y="4856663"/>
          <a:ext cx="590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Equation" r:id="rId5" imgW="15544800" imgH="17373600" progId="">
                  <p:embed/>
                </p:oleObj>
              </mc:Choice>
              <mc:Fallback>
                <p:oleObj name="Equation" r:id="rId5" imgW="15544800" imgH="17373600" progId="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5862" y="4856663"/>
                        <a:ext cx="5905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9C1AF550-5DB2-4D9A-9888-EE529CB43B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141394"/>
              </p:ext>
            </p:extLst>
          </p:nvPr>
        </p:nvGraphicFramePr>
        <p:xfrm>
          <a:off x="9756502" y="4856663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Equation" r:id="rId7" imgW="5791200" imgH="17373600" progId="">
                  <p:embed/>
                </p:oleObj>
              </mc:Choice>
              <mc:Fallback>
                <p:oleObj name="Equation" r:id="rId7" imgW="5791200" imgH="17373600" progId="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56502" y="4856663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078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    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应用能量守恒定律解题的步骤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  <p:pic>
        <p:nvPicPr>
          <p:cNvPr id="4" name="图片 3" descr="textimage30.jpeg">
            <a:extLst>
              <a:ext uri="{FF2B5EF4-FFF2-40B4-BE49-F238E27FC236}">
                <a16:creationId xmlns:a16="http://schemas.microsoft.com/office/drawing/2014/main" id="{763DC6D0-0FE4-4685-80F7-1EDDC769A2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51646" y="1836093"/>
            <a:ext cx="7226859" cy="297863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小专题</a:t>
            </a:r>
            <a:endParaRPr lang="en-US" altLang="zh-CN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082360"/>
            <a:ext cx="6599869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动力学和能量观点相结合的两类典型模型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8568422" cy="1960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题型1　传送带模型</a:t>
            </a: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95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如图所示,传送带在电动机带动下,始终以速度</a:t>
            </a:r>
            <a:r>
              <a:rPr lang="zh-CN" altLang="en-US" sz="2495" i="1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v</a:t>
            </a:r>
            <a:r>
              <a:rPr lang="zh-CN" altLang="en-US" sz="2495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匀速转动。将质量为</a:t>
            </a:r>
            <a:r>
              <a:rPr lang="zh-CN" altLang="en-US" sz="2495" i="1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m</a:t>
            </a:r>
            <a:r>
              <a:rPr lang="zh-CN" altLang="en-US" sz="2495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的墨块轻放在水平传送带上(初速度可忽略不计)。墨块与传送带间的动摩擦因数为</a:t>
            </a:r>
            <a:r>
              <a:rPr lang="zh-CN" altLang="en-US" sz="2495" i="1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μ</a:t>
            </a:r>
            <a:r>
              <a:rPr lang="zh-CN" altLang="en-US" sz="2495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,传送带足够长,重力加速度为</a:t>
            </a:r>
            <a:r>
              <a:rPr lang="zh-CN" altLang="en-US" sz="2495" i="1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g</a:t>
            </a:r>
            <a:r>
              <a:rPr lang="zh-CN" altLang="en-US" sz="2495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66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2446" y="899989"/>
            <a:ext cx="2376264" cy="988924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A6730B5-62C0-4B19-834C-CC7185DBAAB6}"/>
              </a:ext>
            </a:extLst>
          </p:cNvPr>
          <p:cNvSpPr txBox="1"/>
          <p:nvPr/>
        </p:nvSpPr>
        <p:spPr>
          <a:xfrm>
            <a:off x="808090" y="2351682"/>
            <a:ext cx="2591758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225"/>
              </a:spcBef>
              <a:buNone/>
            </a:pP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动力学分析</a:t>
            </a:r>
            <a:endParaRPr lang="zh-CN" altLang="en-US" b="1" dirty="0"/>
          </a:p>
        </p:txBody>
      </p:sp>
      <p:pic>
        <p:nvPicPr>
          <p:cNvPr id="5" name="图片 3" descr="textimage67.jpeg">
            <a:extLst>
              <a:ext uri="{FF2B5EF4-FFF2-40B4-BE49-F238E27FC236}">
                <a16:creationId xmlns:a16="http://schemas.microsoft.com/office/drawing/2014/main" id="{3DBA4659-BF32-4D73-8925-96F77D52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298" y="2351682"/>
            <a:ext cx="4628462" cy="428159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xtimage68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766" y="2412157"/>
            <a:ext cx="5544616" cy="4171664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47A7CDAE-9324-4D01-9593-B556B1DE16A3}"/>
              </a:ext>
            </a:extLst>
          </p:cNvPr>
          <p:cNvSpPr txBox="1"/>
          <p:nvPr/>
        </p:nvSpPr>
        <p:spPr>
          <a:xfrm>
            <a:off x="827510" y="2320385"/>
            <a:ext cx="2087702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22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2.能量分析</a:t>
            </a:r>
            <a:endParaRPr lang="zh-CN" altLang="en-US" b="1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DCEAA66-A969-4EAF-8830-5FDA2B2DD4A0}"/>
              </a:ext>
            </a:extLst>
          </p:cNvPr>
          <p:cNvSpPr txBox="1"/>
          <p:nvPr/>
        </p:nvSpPr>
        <p:spPr>
          <a:xfrm>
            <a:off x="468000" y="323925"/>
            <a:ext cx="8568422" cy="1960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题型1　传送带模型</a:t>
            </a: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95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如图所示,传送带在电动机带动下,始终以速度</a:t>
            </a:r>
            <a:r>
              <a:rPr lang="zh-CN" altLang="en-US" sz="2495" i="1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v</a:t>
            </a:r>
            <a:r>
              <a:rPr lang="zh-CN" altLang="en-US" sz="2495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匀速转动。将质量为</a:t>
            </a:r>
            <a:r>
              <a:rPr lang="zh-CN" altLang="en-US" sz="2495" i="1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m</a:t>
            </a:r>
            <a:r>
              <a:rPr lang="zh-CN" altLang="en-US" sz="2495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的墨块轻放在水平传送带上(初速度可忽略不计)。墨块与传送带间的动摩擦因数为</a:t>
            </a:r>
            <a:r>
              <a:rPr lang="zh-CN" altLang="en-US" sz="2495" i="1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μ</a:t>
            </a:r>
            <a:r>
              <a:rPr lang="zh-CN" altLang="en-US" sz="2495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,传送带足够长,重力加速度为</a:t>
            </a:r>
            <a:r>
              <a:rPr lang="zh-CN" altLang="en-US" sz="2495" i="1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g</a:t>
            </a:r>
            <a:r>
              <a:rPr lang="zh-CN" altLang="en-US" sz="2495" kern="0"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图片 3" descr="textimage66.jpeg">
            <a:extLst>
              <a:ext uri="{FF2B5EF4-FFF2-40B4-BE49-F238E27FC236}">
                <a16:creationId xmlns:a16="http://schemas.microsoft.com/office/drawing/2014/main" id="{A71EE4D0-CF00-4C95-93A6-20F60DC38F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2446" y="899989"/>
            <a:ext cx="2376264" cy="98892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462" y="251917"/>
            <a:ext cx="11233248" cy="38970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25000"/>
              </a:lnSpc>
              <a:spcBef>
                <a:spcPts val="145"/>
              </a:spcBef>
            </a:pPr>
            <a:r>
              <a:rPr lang="zh-CN" altLang="en-US" sz="2495" b="1" kern="0" dirty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题型</a:t>
            </a:r>
            <a:r>
              <a:rPr lang="en-US" altLang="zh-CN" sz="2495" b="1" kern="0" dirty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2</a:t>
            </a:r>
            <a:r>
              <a:rPr lang="zh-CN" altLang="en-US" sz="2495" b="1" kern="0" dirty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　滑块</a:t>
            </a:r>
            <a:r>
              <a:rPr lang="en-US" altLang="zh-CN" sz="2495" b="1" kern="0" dirty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-</a:t>
            </a:r>
            <a:r>
              <a:rPr lang="zh-CN" altLang="en-US" sz="2495" b="1" kern="0" dirty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木板模型</a:t>
            </a:r>
            <a:endParaRPr lang="zh-CN" altLang="en-US" sz="2800" b="1" dirty="0"/>
          </a:p>
          <a:p>
            <a:pPr eaLnBrk="0" latinLnBrk="1" hangingPunct="0">
              <a:lnSpc>
                <a:spcPct val="125000"/>
              </a:lnSpc>
              <a:spcBef>
                <a:spcPts val="145"/>
              </a:spcBef>
            </a:pP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动力学分析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  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对滑块和木板进行受力分析</a:t>
            </a:r>
            <a:r>
              <a:rPr lang="en-US" altLang="zh-CN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利用牛顿第二定律计算各自的加速度</a:t>
            </a:r>
            <a:r>
              <a:rPr lang="en-US" altLang="zh-CN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分析滑块和木板的运动时间、速度关系和位移关系。可以画出滑块和木板的速度随时间变化的图像</a:t>
            </a:r>
            <a:r>
              <a:rPr lang="en-US" altLang="zh-CN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帮助分析和理解二者的相对运动情况。</a:t>
            </a:r>
            <a:endParaRPr lang="zh-CN" altLang="en-US" sz="2200" dirty="0"/>
          </a:p>
          <a:p>
            <a:pPr eaLnBrk="0" latinLnBrk="1" hangingPunct="0">
              <a:lnSpc>
                <a:spcPct val="125000"/>
              </a:lnSpc>
              <a:spcBef>
                <a:spcPts val="145"/>
              </a:spcBef>
            </a:pP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能量分析</a:t>
            </a:r>
            <a:endParaRPr lang="zh-CN" altLang="en-US" sz="2200" b="1" dirty="0"/>
          </a:p>
          <a:p>
            <a:pPr eaLnBrk="0" latinLnBrk="1" hangingPunct="0">
              <a:lnSpc>
                <a:spcPct val="125000"/>
              </a:lnSpc>
              <a:spcBef>
                <a:spcPts val="145"/>
              </a:spcBef>
            </a:pPr>
            <a:r>
              <a:rPr lang="en-US" altLang="zh-CN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对于滑块与木板相对静止的过程</a:t>
            </a:r>
            <a:r>
              <a:rPr lang="en-US" altLang="zh-CN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由于相对位移为零</a:t>
            </a:r>
            <a:r>
              <a:rPr lang="en-US" altLang="zh-CN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故</a:t>
            </a:r>
            <a:r>
              <a:rPr lang="zh-CN" altLang="en-US" sz="220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滑块与木板所受的一对静摩擦力做功不产生内能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sz="2200" dirty="0"/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(2)对于滑块与木板相对滑动的过程</a:t>
            </a:r>
            <a:endParaRPr lang="zh-CN" altLang="en-US" sz="2200" dirty="0"/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利用功能关系分析滑块和木板各自的能量,分析系统能量的转化和转移。</a:t>
            </a:r>
            <a:endParaRPr lang="zh-CN" altLang="en-US" sz="220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3E878D47-6A0D-4781-A469-580DBF94D507}"/>
              </a:ext>
            </a:extLst>
          </p:cNvPr>
          <p:cNvSpPr txBox="1"/>
          <p:nvPr/>
        </p:nvSpPr>
        <p:spPr>
          <a:xfrm>
            <a:off x="397369" y="4148946"/>
            <a:ext cx="11831400" cy="1698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注意区分三个位移(如图所示)</a:t>
            </a:r>
            <a:endParaRPr lang="zh-CN" altLang="en-US" sz="2200" dirty="0"/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a.计算摩擦力对滑块做功时,用滑块相对地面的位移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200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</a:t>
            </a:r>
            <a:endParaRPr lang="zh-CN" altLang="en-US" sz="2200" dirty="0"/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b.计算摩擦力对木板做功时,用木板相对地面的位移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200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</a:t>
            </a:r>
            <a:endParaRPr lang="zh-CN" altLang="en-US" sz="2200" dirty="0"/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c.计算滑块和木板间因摩擦产生的热量时,用滑块相对木板的位移Δ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sz="2200" dirty="0"/>
          </a:p>
        </p:txBody>
      </p:sp>
      <p:pic>
        <p:nvPicPr>
          <p:cNvPr id="5" name="图片 3" descr="textimage73.jpeg">
            <a:extLst>
              <a:ext uri="{FF2B5EF4-FFF2-40B4-BE49-F238E27FC236}">
                <a16:creationId xmlns:a16="http://schemas.microsoft.com/office/drawing/2014/main" id="{3871FFE9-7CAD-4171-87C6-C90590CF44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7660" y="4148946"/>
            <a:ext cx="4000528" cy="222559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5462" y="323925"/>
            <a:ext cx="11233248" cy="22263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 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一块质量为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、长为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的长木板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静止放在光滑的水平面上,质量为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的物体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(可视为质点)以初速度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从左端滑上长木板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的上表面并从右端滑下,该过程中,物体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的动能减少量为Δ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200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,长木板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的动能增加量为Δ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200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间因摩擦产生的热量为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,下列说法正确的是</a:t>
            </a:r>
            <a:r>
              <a:rPr lang="zh-CN" altLang="en-US" sz="2200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sz="2200" dirty="0"/>
          </a:p>
          <a:p>
            <a:pPr marL="0" indent="0" eaLnBrk="0" latinLnBrk="1" hangingPunct="0">
              <a:lnSpc>
                <a:spcPct val="125000"/>
              </a:lnSpc>
              <a:spcBef>
                <a:spcPts val="735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 A.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组成的系统动量、机械能均守恒</a:t>
            </a:r>
            <a:endParaRPr lang="zh-CN" altLang="en-US" sz="2200" dirty="0"/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 B.Δ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200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、Δ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200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的值可能为Δ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200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=7 J,Δ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200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 J,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=5 J</a:t>
            </a:r>
            <a:endParaRPr lang="zh-CN" altLang="en-US" sz="2200" dirty="0"/>
          </a:p>
        </p:txBody>
      </p:sp>
      <p:pic>
        <p:nvPicPr>
          <p:cNvPr id="3" name="图片 3" descr="textimage75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0926" y="1808282"/>
            <a:ext cx="2473388" cy="78207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539478" y="2536873"/>
            <a:ext cx="9937104" cy="8266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C.Δ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200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、Δ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200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的值可能为Δ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200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=5 J,Δ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200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=3 J,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 J </a:t>
            </a:r>
            <a:endParaRPr lang="zh-CN" altLang="en-US" sz="2200" dirty="0"/>
          </a:p>
          <a:p>
            <a:pPr marL="0" indent="0" eaLnBrk="0" latinLnBrk="1" hangingPunct="0">
              <a:lnSpc>
                <a:spcPct val="125000"/>
              </a:lnSpc>
              <a:spcBef>
                <a:spcPts val="145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D.若增大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200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和长木板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的质量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一定会从长木板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的右端滑下,且</a:t>
            </a:r>
            <a:r>
              <a:rPr lang="zh-CN" altLang="en-US" sz="220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将增大</a:t>
            </a:r>
            <a:endParaRPr lang="zh-CN" altLang="en-US" sz="2200" dirty="0"/>
          </a:p>
        </p:txBody>
      </p:sp>
      <p:sp>
        <p:nvSpPr>
          <p:cNvPr id="5" name="文本框 8"/>
          <p:cNvSpPr txBox="1"/>
          <p:nvPr/>
        </p:nvSpPr>
        <p:spPr>
          <a:xfrm>
            <a:off x="10450992" y="1144647"/>
            <a:ext cx="385638" cy="51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F886709-EEF6-4D45-A6AF-B45F347E960B}"/>
              </a:ext>
            </a:extLst>
          </p:cNvPr>
          <p:cNvSpPr txBox="1"/>
          <p:nvPr/>
        </p:nvSpPr>
        <p:spPr>
          <a:xfrm>
            <a:off x="323718" y="3711947"/>
            <a:ext cx="11593023" cy="21827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系统所受合力为零, 动量守恒;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间有摩擦生热,系统机械能不守恒,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A错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。画出物体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和木板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图像,分别如图中线1和2所示, 1和2间的梯形面积表示板长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,线1与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轴所围面积表示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的位移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,线2与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轴所围面积表示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的位移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,由图可知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&gt;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&lt;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又Δ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fx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fx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,有Δ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&gt;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&gt;Δ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B对C错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。若增大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质量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 图像中图线1将向上平移, 图线2的斜率将变小,可知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一定会从板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右端滑下,而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不变,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pic>
        <p:nvPicPr>
          <p:cNvPr id="7" name="图片 6" descr="textimage76.jpeg">
            <a:extLst>
              <a:ext uri="{FF2B5EF4-FFF2-40B4-BE49-F238E27FC236}">
                <a16:creationId xmlns:a16="http://schemas.microsoft.com/office/drawing/2014/main" id="{0A659CF6-9407-4367-AD97-8E0672D11E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7160" y="1808148"/>
            <a:ext cx="1696345" cy="2013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4090" y="275467"/>
            <a:ext cx="10872686" cy="926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2.</a:t>
            </a:r>
            <a:r>
              <a:rPr lang="zh-CN" altLang="en-US" sz="2410" b="1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变力做功的计算方法</a:t>
            </a:r>
            <a:endParaRPr lang="en-US" altLang="zh-CN" sz="2410" b="1" kern="0" dirty="0">
              <a:solidFill>
                <a:srgbClr val="000000"/>
              </a:solidFill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 功率法   (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 功能关系法  (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 图像法 (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 微元法 (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5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)转换法 (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6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 平均力法</a:t>
            </a:r>
            <a:endParaRPr lang="zh-CN" altLang="en-US" sz="2400" b="1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  <p:graphicFrame>
        <p:nvGraphicFramePr>
          <p:cNvPr id="7" name="表格 2">
            <a:extLst>
              <a:ext uri="{FF2B5EF4-FFF2-40B4-BE49-F238E27FC236}">
                <a16:creationId xmlns:a16="http://schemas.microsoft.com/office/drawing/2014/main" id="{0DEEEFC5-89D8-47C2-B33C-1A5352CD0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574752"/>
              </p:ext>
            </p:extLst>
          </p:nvPr>
        </p:nvGraphicFramePr>
        <p:xfrm>
          <a:off x="611486" y="1260029"/>
          <a:ext cx="10801200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498">
                  <a:extLst>
                    <a:ext uri="{9D8B030D-6E8A-4147-A177-3AD203B41FA5}">
                      <a16:colId xmlns:a16="http://schemas.microsoft.com/office/drawing/2014/main" val="2180620290"/>
                    </a:ext>
                  </a:extLst>
                </a:gridCol>
                <a:gridCol w="2965034">
                  <a:extLst>
                    <a:ext uri="{9D8B030D-6E8A-4147-A177-3AD203B41FA5}">
                      <a16:colId xmlns:a16="http://schemas.microsoft.com/office/drawing/2014/main" val="534986282"/>
                    </a:ext>
                  </a:extLst>
                </a:gridCol>
                <a:gridCol w="2682652">
                  <a:extLst>
                    <a:ext uri="{9D8B030D-6E8A-4147-A177-3AD203B41FA5}">
                      <a16:colId xmlns:a16="http://schemas.microsoft.com/office/drawing/2014/main" val="3943155345"/>
                    </a:ext>
                  </a:extLst>
                </a:gridCol>
                <a:gridCol w="3318016">
                  <a:extLst>
                    <a:ext uri="{9D8B030D-6E8A-4147-A177-3AD203B41FA5}">
                      <a16:colId xmlns:a16="http://schemas.microsoft.com/office/drawing/2014/main" val="890876678"/>
                    </a:ext>
                  </a:extLst>
                </a:gridCol>
              </a:tblGrid>
              <a:tr h="5624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功率法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功能关系法 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图像法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微元法 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02352"/>
                  </a:ext>
                </a:extLst>
              </a:tr>
              <a:tr h="3542021">
                <a:tc>
                  <a:txBody>
                    <a:bodyPr/>
                    <a:lstStyle/>
                    <a:p>
                      <a:pPr marL="0" marR="0" lvl="0" indent="0" algn="l" defTabSz="912495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汽车以恒定功率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在水平路面上运动t时间的过程中,牵引力做功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W</a:t>
                      </a:r>
                      <a:r>
                        <a:rPr lang="zh-CN" altLang="en-US" sz="2000" i="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=Pt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495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力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把小球从A处缓慢拉到B处，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做功W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，则有</a:t>
                      </a:r>
                      <a:b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W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-mgl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(1-</a:t>
                      </a:r>
                      <a:r>
                        <a:rPr lang="zh-CN" altLang="en-US" sz="2000" i="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cos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θ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)=0</a:t>
                      </a:r>
                      <a:endParaRPr lang="en-US" altLang="zh-CN" sz="200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marL="0" marR="0" lvl="0" indent="0" algn="l" defTabSz="912495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得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W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=mgl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(1-</a:t>
                      </a:r>
                      <a:r>
                        <a:rPr lang="zh-CN" altLang="en-US" sz="2000" i="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cos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θ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</a:p>
                    <a:p>
                      <a:pPr marL="0" marR="0" lvl="0" indent="0" algn="l" defTabSz="912495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495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一随位移均匀变化的水平拉力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拉着一物体在水平面上运动的位移为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图线与横轴所围面积表示拉力所做的功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495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质量为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的木块在水平面内做圆周运动,运动一周克服摩擦力做功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W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=f·Δx</a:t>
                      </a:r>
                      <a:r>
                        <a:rPr lang="zh-CN" altLang="en-US" sz="2000" i="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+f·Δx</a:t>
                      </a:r>
                      <a:r>
                        <a:rPr lang="zh-CN" altLang="en-US" sz="2000" i="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+f·Δx</a:t>
                      </a:r>
                      <a:r>
                        <a:rPr lang="zh-CN" altLang="en-US" sz="2000" i="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endParaRPr lang="en-US" altLang="zh-CN" sz="2000" i="1" kern="0" dirty="0">
                        <a:solidFill>
                          <a:srgbClr val="000000"/>
                        </a:solidFill>
                        <a:latin typeface="黑体" panose="02010609060101010101" pitchFamily="65" charset="-122"/>
                        <a:ea typeface="华文细黑" panose="02010600040101010101" pitchFamily="65" charset="-122"/>
                      </a:endParaRPr>
                    </a:p>
                    <a:p>
                      <a:pPr marL="0" marR="0" lvl="0" indent="0" algn="l" defTabSz="912495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=f·</a:t>
                      </a:r>
                      <a:r>
                        <a:rPr lang="zh-CN" altLang="en-US" sz="2000" i="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Δx</a:t>
                      </a:r>
                      <a:r>
                        <a:rPr lang="zh-CN" altLang="en-US" sz="2000" i="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+Δx</a:t>
                      </a:r>
                      <a:r>
                        <a:rPr lang="zh-CN" altLang="en-US" sz="2000" i="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+Δx</a:t>
                      </a:r>
                      <a:r>
                        <a:rPr lang="zh-CN" altLang="en-US" sz="2000" i="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00" i="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=f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·2</a:t>
                      </a:r>
                      <a:r>
                        <a:rPr lang="zh-CN" altLang="en-US" sz="2000" i="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πR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209390"/>
                  </a:ext>
                </a:extLst>
              </a:tr>
            </a:tbl>
          </a:graphicData>
        </a:graphic>
      </p:graphicFrame>
      <p:pic>
        <p:nvPicPr>
          <p:cNvPr id="8" name="图片 7" descr="textimage3.jpeg">
            <a:extLst>
              <a:ext uri="{FF2B5EF4-FFF2-40B4-BE49-F238E27FC236}">
                <a16:creationId xmlns:a16="http://schemas.microsoft.com/office/drawing/2014/main" id="{D96E5E4C-2709-45BE-8BA0-B131D059C4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742" y="3497562"/>
            <a:ext cx="1903821" cy="1440160"/>
          </a:xfrm>
          <a:prstGeom prst="rect">
            <a:avLst/>
          </a:prstGeom>
        </p:spPr>
      </p:pic>
      <p:pic>
        <p:nvPicPr>
          <p:cNvPr id="9" name="图片 8" descr="textimage11.jpeg">
            <a:extLst>
              <a:ext uri="{FF2B5EF4-FFF2-40B4-BE49-F238E27FC236}">
                <a16:creationId xmlns:a16="http://schemas.microsoft.com/office/drawing/2014/main" id="{B0F3154C-301E-4B90-A789-7ADEE893B3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4994" y="3901135"/>
            <a:ext cx="1837650" cy="1201521"/>
          </a:xfrm>
          <a:prstGeom prst="rect">
            <a:avLst/>
          </a:prstGeom>
        </p:spPr>
      </p:pic>
      <p:pic>
        <p:nvPicPr>
          <p:cNvPr id="10" name="图片 4" descr="textimage5.jpeg">
            <a:extLst>
              <a:ext uri="{FF2B5EF4-FFF2-40B4-BE49-F238E27FC236}">
                <a16:creationId xmlns:a16="http://schemas.microsoft.com/office/drawing/2014/main" id="{A2C9612C-2716-42BC-9F98-F2A8C3B8367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8389" y="3903158"/>
            <a:ext cx="1870591" cy="101391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5AC1D32-C03A-48A3-8E2D-DEA4DB7F643C}"/>
              </a:ext>
            </a:extLst>
          </p:cNvPr>
          <p:cNvSpPr/>
          <p:nvPr/>
        </p:nvSpPr>
        <p:spPr>
          <a:xfrm>
            <a:off x="755502" y="5584718"/>
            <a:ext cx="7040710" cy="579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00" b="1" kern="0" dirty="0">
                <a:solidFill>
                  <a:srgbClr val="DE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注意</a:t>
            </a:r>
            <a:r>
              <a:rPr lang="zh-CN" altLang="en-US" sz="240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　平均力法中,</a:t>
            </a:r>
            <a:r>
              <a:rPr lang="zh-CN" altLang="en-US" sz="2400" kern="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平均力为力关于位移的平均值</a:t>
            </a:r>
            <a:r>
              <a:rPr lang="zh-CN" altLang="en-US" sz="240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zh-CN" altLang="en-US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33507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9417" y="2441135"/>
            <a:ext cx="3004582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99890" y="2441135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验证机械能守恒定律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49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一、实验原理及装置图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3203774" y="2196133"/>
            <a:ext cx="4896544" cy="4104456"/>
            <a:chOff x="4583896" y="859491"/>
            <a:chExt cx="2857520" cy="2521596"/>
          </a:xfrm>
        </p:grpSpPr>
        <p:pic>
          <p:nvPicPr>
            <p:cNvPr id="4" name="图片 4" descr="textimage77.jpe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3896" y="1205691"/>
              <a:ext cx="1381060" cy="2175396"/>
            </a:xfrm>
            <a:prstGeom prst="rect">
              <a:avLst/>
            </a:prstGeom>
          </p:spPr>
        </p:pic>
        <p:pic>
          <p:nvPicPr>
            <p:cNvPr id="5" name="图片 5" descr="textimage78.jpe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84160" y="859491"/>
              <a:ext cx="857256" cy="2489340"/>
            </a:xfrm>
            <a:prstGeom prst="rect">
              <a:avLst/>
            </a:prstGeom>
          </p:spPr>
        </p:pic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C41A79E7-2270-43BD-BA5B-1EB1E2BE628A}"/>
              </a:ext>
            </a:extLst>
          </p:cNvPr>
          <p:cNvSpPr txBox="1"/>
          <p:nvPr/>
        </p:nvSpPr>
        <p:spPr>
          <a:xfrm>
            <a:off x="683494" y="870345"/>
            <a:ext cx="10255222" cy="10450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25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　　求出重物的重力势能的减少量和对应过程动能的增加量,在实验误差允许范围内,若二者相等,说明机械能守恒,从而验证机械能守恒定律。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50816"/>
            <a:ext cx="11831400" cy="4573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二、操作要领及注意事项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1.如何安装打点计时器和纸带: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使两限位孔在同一竖直线上,以减小摩擦力;纸带沿竖直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方向拉直。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2.如何选择重物: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选用密度大、体积小的重物。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3.实验操作时应注意哪些细节: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实验时,应先接通电源,让打点计时器正常工作后再松开</a:t>
            </a:r>
            <a:br>
              <a:rPr dirty="0"/>
            </a:b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纸带,让重物从靠近打点计时器处下落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4.如何进行速度的计算: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速度不能用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或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270" kern="0" spc="2977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计算,应根据纸带上测得的数据,利用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531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计算。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202189"/>
              </p:ext>
            </p:extLst>
          </p:nvPr>
        </p:nvGraphicFramePr>
        <p:xfrm>
          <a:off x="6224959" y="3856113"/>
          <a:ext cx="666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Equation" r:id="rId4" imgW="17678400" imgH="10972800" progId="">
                  <p:embed/>
                </p:oleObj>
              </mc:Choice>
              <mc:Fallback>
                <p:oleObj name="Equation" r:id="rId4" imgW="17678400" imgH="10972800" progId="">
                  <p:embed/>
                  <p:pic>
                    <p:nvPicPr>
                      <p:cNvPr id="0" name="图片 5017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4959" y="3856113"/>
                        <a:ext cx="66675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44671"/>
              </p:ext>
            </p:extLst>
          </p:nvPr>
        </p:nvGraphicFramePr>
        <p:xfrm>
          <a:off x="851713" y="4347221"/>
          <a:ext cx="10668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name="Equation" r:id="rId6" imgW="28346400" imgH="17373600" progId="">
                  <p:embed/>
                </p:oleObj>
              </mc:Choice>
              <mc:Fallback>
                <p:oleObj name="Equation" r:id="rId6" imgW="28346400" imgH="17373600" progId="">
                  <p:embed/>
                  <p:pic>
                    <p:nvPicPr>
                      <p:cNvPr id="0" name="图片 50177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1713" y="4347221"/>
                        <a:ext cx="10668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1230" y="395933"/>
            <a:ext cx="11485727" cy="4692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1.方法一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利用起始点和第</a:t>
            </a:r>
            <a:r>
              <a:rPr lang="zh-CN" altLang="en-US" sz="2410" b="1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个点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     选择开始的两点间距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接近2mm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的一条纸带,选取打的第一个点为起始点,在实验误差允许范围内若满足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mgh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1790" kern="0" spc="759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,则机械能守恒定律得到验证。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2.方法二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任取两点</a:t>
            </a:r>
            <a:r>
              <a:rPr lang="zh-CN" altLang="en-US" sz="2410" b="1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b="1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     如果在实验误差允许范围内满足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mgh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1790" kern="0" spc="98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1790" kern="0" spc="98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,则机械能守恒定律得到验证。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3.方法三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图像法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50000"/>
              </a:lnSpc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    在实验误差允许范围内若   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v</a:t>
            </a:r>
            <a:r>
              <a:rPr lang="zh-CN" altLang="en-US" sz="2410" kern="0" baseline="30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图线是一条过原点且斜率为g的倾斜直线,则机械能守恒定律得到验证。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152873"/>
              </p:ext>
            </p:extLst>
          </p:nvPr>
        </p:nvGraphicFramePr>
        <p:xfrm>
          <a:off x="3563814" y="1878625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4" name="Equation" r:id="rId4" imgW="5791200" imgH="17373600" progId="">
                  <p:embed/>
                </p:oleObj>
              </mc:Choice>
              <mc:Fallback>
                <p:oleObj name="Equation" r:id="rId4" imgW="5791200" imgH="17373600" progId="">
                  <p:embed/>
                  <p:pic>
                    <p:nvPicPr>
                      <p:cNvPr id="0" name="图片 5120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3814" y="1878625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764311"/>
              </p:ext>
            </p:extLst>
          </p:nvPr>
        </p:nvGraphicFramePr>
        <p:xfrm>
          <a:off x="3995862" y="2010834"/>
          <a:ext cx="323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5" name="Equation" r:id="rId6" imgW="8534400" imgH="10058400" progId="">
                  <p:embed/>
                </p:oleObj>
              </mc:Choice>
              <mc:Fallback>
                <p:oleObj name="Equation" r:id="rId6" imgW="8534400" imgH="10058400" progId="">
                  <p:embed/>
                  <p:pic>
                    <p:nvPicPr>
                      <p:cNvPr id="0" name="图片 5120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5862" y="2010834"/>
                        <a:ext cx="32385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733446"/>
              </p:ext>
            </p:extLst>
          </p:nvPr>
        </p:nvGraphicFramePr>
        <p:xfrm>
          <a:off x="6009035" y="2979068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6" name="Equation" r:id="rId8" imgW="5791200" imgH="17373600" progId="">
                  <p:embed/>
                </p:oleObj>
              </mc:Choice>
              <mc:Fallback>
                <p:oleObj name="Equation" r:id="rId8" imgW="5791200" imgH="17373600" progId="">
                  <p:embed/>
                  <p:pic>
                    <p:nvPicPr>
                      <p:cNvPr id="0" name="图片 51202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09035" y="2979068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060745"/>
              </p:ext>
            </p:extLst>
          </p:nvPr>
        </p:nvGraphicFramePr>
        <p:xfrm>
          <a:off x="6379742" y="3102125"/>
          <a:ext cx="352424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7" name="Equation" r:id="rId10" imgW="9448800" imgH="10058400" progId="">
                  <p:embed/>
                </p:oleObj>
              </mc:Choice>
              <mc:Fallback>
                <p:oleObj name="Equation" r:id="rId10" imgW="9448800" imgH="10058400" progId="">
                  <p:embed/>
                  <p:pic>
                    <p:nvPicPr>
                      <p:cNvPr id="0" name="图片 51203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9742" y="3102125"/>
                        <a:ext cx="352424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647939"/>
              </p:ext>
            </p:extLst>
          </p:nvPr>
        </p:nvGraphicFramePr>
        <p:xfrm>
          <a:off x="6902557" y="2979068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8" name="Equation" r:id="rId12" imgW="5791200" imgH="17373600" progId="">
                  <p:embed/>
                </p:oleObj>
              </mc:Choice>
              <mc:Fallback>
                <p:oleObj name="Equation" r:id="rId12" imgW="5791200" imgH="17373600" progId="">
                  <p:embed/>
                  <p:pic>
                    <p:nvPicPr>
                      <p:cNvPr id="0" name="图片 5120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02557" y="2979068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691323"/>
              </p:ext>
            </p:extLst>
          </p:nvPr>
        </p:nvGraphicFramePr>
        <p:xfrm>
          <a:off x="7315846" y="3122203"/>
          <a:ext cx="352424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9" name="Equation" r:id="rId14" imgW="9448800" imgH="10058400" progId="">
                  <p:embed/>
                </p:oleObj>
              </mc:Choice>
              <mc:Fallback>
                <p:oleObj name="Equation" r:id="rId14" imgW="9448800" imgH="10058400" progId="">
                  <p:embed/>
                  <p:pic>
                    <p:nvPicPr>
                      <p:cNvPr id="0" name="图片 51205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15846" y="3122203"/>
                        <a:ext cx="352424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482192"/>
              </p:ext>
            </p:extLst>
          </p:nvPr>
        </p:nvGraphicFramePr>
        <p:xfrm>
          <a:off x="4173406" y="4006735"/>
          <a:ext cx="208121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0" name="Equation" r:id="rId16" imgW="5791200" imgH="17373600" progId="">
                  <p:embed/>
                </p:oleObj>
              </mc:Choice>
              <mc:Fallback>
                <p:oleObj name="Equation" r:id="rId16" imgW="5791200" imgH="17373600" progId="">
                  <p:embed/>
                  <p:pic>
                    <p:nvPicPr>
                      <p:cNvPr id="0" name="图片 51206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73406" y="4006735"/>
                        <a:ext cx="208121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467941"/>
            <a:ext cx="11160710" cy="4367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四、误差分析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系统误差</a:t>
            </a:r>
            <a:endParaRPr lang="zh-CN" altLang="en-US" b="1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(1)产生原因:本实验中因重物和纸带在下落过程中要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克服各种阻力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(空气阻力、打点计时器阻力)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做功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,故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动能的增加量Δ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u="sng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稍小于重力势能的减少量Δ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u="sng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,即Δ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u="sng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&lt;Δ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u="sng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(2)改进的方法:调整器材的安装,尽可能地减小阻力等。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2.偶然误差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(1)产生原因:本实验在长度测量时会产生误差。</a:t>
            </a:r>
            <a:endParaRPr lang="zh-CN" altLang="en-US" dirty="0"/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(2)减小误差的方法:测下落距离时都从起始点量起,一次将各点对应的下落高度测量完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或者多次测量取平均值来减小误差。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160710" cy="3069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五、其他方案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方案一　利用数据采集器研究动能和重力势能转化所遵循的规律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转换测量物理量:改变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角,通过细线拉力最大值和最小值的关系图像验证机械能守恒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定律。 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max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220" kern="0" spc="83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min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cos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若机械能守恒,则有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cos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)=</a:t>
            </a:r>
            <a:r>
              <a:rPr lang="zh-CN" altLang="en-US" sz="3045" kern="0" spc="-131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mv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,从而得到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max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=3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</a:t>
            </a:r>
            <a:r>
              <a:rPr lang="zh-CN" altLang="en-US" sz="2410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-2</a:t>
            </a:r>
            <a:r>
              <a:rPr lang="zh-CN" altLang="en-US" sz="2410" i="1" kern="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>
                <a:solidFill>
                  <a:srgbClr val="FF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min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470956"/>
              </p:ext>
            </p:extLst>
          </p:nvPr>
        </p:nvGraphicFramePr>
        <p:xfrm>
          <a:off x="2682241" y="2004865"/>
          <a:ext cx="514350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5" name="Equation" r:id="rId4" imgW="13716000" imgH="18288000" progId="">
                  <p:embed/>
                </p:oleObj>
              </mc:Choice>
              <mc:Fallback>
                <p:oleObj name="Equation" r:id="rId4" imgW="13716000" imgH="18288000" progId="">
                  <p:embed/>
                  <p:pic>
                    <p:nvPicPr>
                      <p:cNvPr id="0" name="图片 5222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2241" y="2004865"/>
                        <a:ext cx="514350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232472"/>
              </p:ext>
            </p:extLst>
          </p:nvPr>
        </p:nvGraphicFramePr>
        <p:xfrm>
          <a:off x="4715942" y="2758162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6" name="Equation" r:id="rId6" imgW="5791200" imgH="17373600" progId="">
                  <p:embed/>
                </p:oleObj>
              </mc:Choice>
              <mc:Fallback>
                <p:oleObj name="Equation" r:id="rId6" imgW="5791200" imgH="17373600" progId="">
                  <p:embed/>
                  <p:pic>
                    <p:nvPicPr>
                      <p:cNvPr id="0" name="图片 5222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5942" y="2758162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3" descr="textimage79.jpeg">
            <a:extLst>
              <a:ext uri="{FF2B5EF4-FFF2-40B4-BE49-F238E27FC236}">
                <a16:creationId xmlns:a16="http://schemas.microsoft.com/office/drawing/2014/main" id="{BC379871-1247-4A99-8990-F47BA8682F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758" y="3519256"/>
            <a:ext cx="2400300" cy="2381249"/>
          </a:xfrm>
          <a:prstGeom prst="rect">
            <a:avLst/>
          </a:prstGeom>
        </p:spPr>
      </p:pic>
      <p:pic>
        <p:nvPicPr>
          <p:cNvPr id="7" name="图片 4" descr="textimage80.jpeg">
            <a:extLst>
              <a:ext uri="{FF2B5EF4-FFF2-40B4-BE49-F238E27FC236}">
                <a16:creationId xmlns:a16="http://schemas.microsoft.com/office/drawing/2014/main" id="{6254AFF0-4E05-486B-84D0-34E92BCB09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6747" y="3415387"/>
            <a:ext cx="2832817" cy="293520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599" y="509552"/>
            <a:ext cx="6552728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357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方案二　用定滑轮验证系统机械能守恒</a:t>
            </a:r>
            <a:endParaRPr lang="zh-CN" altLang="en-US" dirty="0"/>
          </a:p>
        </p:txBody>
      </p:sp>
      <p:pic>
        <p:nvPicPr>
          <p:cNvPr id="5" name="图片 5" descr="textimage81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534" y="1188021"/>
            <a:ext cx="2736304" cy="3830823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424A778-604C-4A7F-83F4-D90D451CB163}"/>
              </a:ext>
            </a:extLst>
          </p:cNvPr>
          <p:cNvSpPr txBox="1"/>
          <p:nvPr/>
        </p:nvSpPr>
        <p:spPr>
          <a:xfrm>
            <a:off x="7015152" y="611163"/>
            <a:ext cx="4391958" cy="859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方案三    研究弹性势能与动能变化量之间的关系</a:t>
            </a:r>
            <a:endParaRPr lang="zh-CN" altLang="en-US" dirty="0"/>
          </a:p>
        </p:txBody>
      </p:sp>
      <p:pic>
        <p:nvPicPr>
          <p:cNvPr id="7" name="图片 3" descr="textimage82.jpeg">
            <a:extLst>
              <a:ext uri="{FF2B5EF4-FFF2-40B4-BE49-F238E27FC236}">
                <a16:creationId xmlns:a16="http://schemas.microsoft.com/office/drawing/2014/main" id="{669C8B12-4873-4A38-8D47-26F67FC0BF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9075" y="1933600"/>
            <a:ext cx="4838035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05559"/>
            <a:ext cx="11831400" cy="1074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如图所示,对于甲、乙、丙、丁四种情况下求解某个力所做的功,下列说法正确的是</a:t>
            </a:r>
            <a:r>
              <a:rPr lang="zh-CN" altLang="en-US" sz="1885" kern="0" spc="52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</p:txBody>
      </p:sp>
      <p:pic>
        <p:nvPicPr>
          <p:cNvPr id="3" name="图片 3" descr="textimage13.jpe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7263" y="1116013"/>
            <a:ext cx="2073148" cy="1975968"/>
          </a:xfrm>
          <a:prstGeom prst="rect">
            <a:avLst/>
          </a:prstGeom>
        </p:spPr>
      </p:pic>
      <p:pic>
        <p:nvPicPr>
          <p:cNvPr id="4" name="图片 4" descr="textimage14.jpe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5284" y="1116013"/>
            <a:ext cx="1700629" cy="2000264"/>
          </a:xfrm>
          <a:prstGeom prst="rect">
            <a:avLst/>
          </a:prstGeom>
        </p:spPr>
      </p:pic>
      <p:pic>
        <p:nvPicPr>
          <p:cNvPr id="5" name="图片 3" descr="textimage15.jpe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471" y="1096970"/>
            <a:ext cx="1657349" cy="2038349"/>
          </a:xfrm>
          <a:prstGeom prst="rect">
            <a:avLst/>
          </a:prstGeom>
        </p:spPr>
      </p:pic>
      <p:pic>
        <p:nvPicPr>
          <p:cNvPr id="6" name="图片 4" descr="textimage16.jpe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7158" y="1096970"/>
            <a:ext cx="1656952" cy="2145889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63915" y="3192485"/>
            <a:ext cx="11831400" cy="2532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220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A.图甲中若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不变,物块从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过程中力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做的功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W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AC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B.图乙中,全过程中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做的总功为72 J 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C.图丙中,若空气阻力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大小不变,小球从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运动到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过程中空气阻力做的功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W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π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Rf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D.图丁中,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始终保持水平,忽略空气阻力,无论是用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缓慢将小球从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拉到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,还是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为恒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力将小球从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拉到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做的功都是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W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Fl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in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92302"/>
              </p:ext>
            </p:extLst>
          </p:nvPr>
        </p:nvGraphicFramePr>
        <p:xfrm>
          <a:off x="10410647" y="4447771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8" imgW="5791200" imgH="17373600" progId="">
                  <p:embed/>
                </p:oleObj>
              </mc:Choice>
              <mc:Fallback>
                <p:oleObj name="Equation" r:id="rId8" imgW="5791200" imgH="17373600" progId="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10647" y="4447771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54464" y="811963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150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DE0000"/>
                </a:solidFill>
                <a:ea typeface="微软雅黑" panose="020B0503020204020204" pitchFamily="34" charset="-122"/>
              </a:rPr>
              <a:t>析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图甲中绳子上的拉力大小不变,通过定滑轮改变了力的方向,故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做的功可转化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为力与路程的乘积(等效转化法),物块从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过程中力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做的功为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OA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OC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A错</a:t>
            </a:r>
            <a:br>
              <a:rPr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;乙图中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图线与横轴所围的面积代表全过程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做的总功(图像法),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=15×6 J+(-3)×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6 J=72 J,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B正确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;丙图中,若空气阻力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大小不变,可用微元法得空气阻力做的功为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·</a:t>
            </a:r>
            <a:r>
              <a:rPr lang="zh-CN" altLang="en-US" sz="3090" kern="0" spc="1411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=-</a:t>
            </a:r>
            <a:r>
              <a:rPr lang="zh-CN" altLang="en-US" sz="3090" kern="0" spc="-1363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π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;图丁中,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始终保持水平,当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为恒力将小球从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拉到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做的功是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sin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,而当用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缓慢将小球从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拉到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为水平方向的变力,由动能定理得-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(1- cos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=0,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mgl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(1- cos 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),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D错误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1370510" y="2424005"/>
          <a:ext cx="5715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4" imgW="15240000" imgH="17373600" progId="">
                  <p:embed/>
                </p:oleObj>
              </mc:Choice>
              <mc:Fallback>
                <p:oleObj name="Equation" r:id="rId4" imgW="15240000" imgH="17373600" progId="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70510" y="2424005"/>
                        <a:ext cx="5715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42473" y="3121350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6" imgW="5791200" imgH="17373600" progId="">
                  <p:embed/>
                </p:oleObj>
              </mc:Choice>
              <mc:Fallback>
                <p:oleObj name="Equation" r:id="rId6" imgW="5791200" imgH="17373600" progId="">
                  <p:embed/>
                  <p:pic>
                    <p:nvPicPr>
                      <p:cNvPr id="0" name="图片 409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473" y="3121350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9478" y="323925"/>
            <a:ext cx="11089232" cy="2400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3.合力做功的计算方法</a:t>
            </a:r>
            <a:endParaRPr lang="zh-CN" altLang="en-US" b="1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(1)方法一:先求合力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合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,再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1815" u="sng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合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815" u="sng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合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cos 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α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求功(适用于合力为恒力)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(2)方法二:先求各个力做的功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、…,再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应用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1815" u="sng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合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1815" u="sng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1815" u="sng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1815" u="sng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+…求合力做的功(适用于多阶段运动过程)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(3)方法三: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利用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动能定理</a:t>
            </a:r>
            <a:r>
              <a:rPr lang="zh-CN" altLang="en-US" sz="2410" i="1" u="sng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1815" u="sng" kern="0" baseline="-1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合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u="sng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1815" u="sng" kern="0" baseline="-1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k2</a:t>
            </a:r>
            <a:r>
              <a:rPr lang="zh-CN" altLang="en-US" sz="2410" u="sng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u="sng" kern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1815" u="sng" kern="0" baseline="-1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k1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(已知初、末状态的动能求合力做的功)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DF91C-DA62-478A-A70D-0BEEBACAC967}"/>
              </a:ext>
            </a:extLst>
          </p:cNvPr>
          <p:cNvSpPr txBox="1"/>
          <p:nvPr/>
        </p:nvSpPr>
        <p:spPr>
          <a:xfrm>
            <a:off x="468000" y="2708584"/>
            <a:ext cx="11831400" cy="4976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</p:txBody>
      </p:sp>
      <p:pic>
        <p:nvPicPr>
          <p:cNvPr id="4" name="图片 3" descr="textimage12.jpeg">
            <a:extLst>
              <a:ext uri="{FF2B5EF4-FFF2-40B4-BE49-F238E27FC236}">
                <a16:creationId xmlns:a16="http://schemas.microsoft.com/office/drawing/2014/main" id="{CCF875E1-5498-4A81-8AD5-1823D3D746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030" y="2794585"/>
            <a:ext cx="5225048" cy="3672408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10A77DD-A2FA-4629-90A2-B76DF85EFDD2}"/>
              </a:ext>
            </a:extLst>
          </p:cNvPr>
          <p:cNvSpPr txBox="1"/>
          <p:nvPr/>
        </p:nvSpPr>
        <p:spPr>
          <a:xfrm>
            <a:off x="468000" y="2708584"/>
            <a:ext cx="11831400" cy="1431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4.摩擦力做功的计算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摩擦力可以做正功,也可以做负功,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还可以不做功。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摩擦力做功与路径有关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5271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要点2　功率的分析和计算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1.功率的定义: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功与完成这些功所用时间之比。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功率描述力做功的快慢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2.平均功率的计算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(1)利用</a:t>
            </a:r>
            <a:r>
              <a:rPr lang="zh-CN" altLang="en-US" sz="1475" kern="0" spc="247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53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(2)利用</a:t>
            </a:r>
            <a:r>
              <a:rPr lang="zh-CN" altLang="en-US" sz="1865" kern="0" spc="-14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·</a:t>
            </a:r>
            <a:r>
              <a:rPr lang="zh-CN" altLang="en-US" sz="1980" kern="0" spc="27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,其中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必须为恒力,</a:t>
            </a:r>
            <a:r>
              <a:rPr lang="zh-CN" altLang="en-US" sz="1980" kern="0" spc="271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为物体沿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方向的平均速度。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3.瞬时功率的计算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(1)利用公式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·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cos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α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,其中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时刻的瞬时速度。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(2)利用公式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·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,其中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为物体的速度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在力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方向上的分速度。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(3)利用公式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·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,其中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为物体受到的外力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方向上的分力。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854882"/>
              </p:ext>
            </p:extLst>
          </p:nvPr>
        </p:nvGraphicFramePr>
        <p:xfrm>
          <a:off x="1436800" y="2172478"/>
          <a:ext cx="219075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4" imgW="5791200" imgH="8229600" progId="">
                  <p:embed/>
                </p:oleObj>
              </mc:Choice>
              <mc:Fallback>
                <p:oleObj name="Equation" r:id="rId4" imgW="5791200" imgH="8229600" progId="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6800" y="2172478"/>
                        <a:ext cx="219075" cy="314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13213"/>
              </p:ext>
            </p:extLst>
          </p:nvPr>
        </p:nvGraphicFramePr>
        <p:xfrm>
          <a:off x="1828449" y="2048690"/>
          <a:ext cx="3238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6" imgW="8534400" imgH="17373600" progId="">
                  <p:embed/>
                </p:oleObj>
              </mc:Choice>
              <mc:Fallback>
                <p:oleObj name="Equation" r:id="rId6" imgW="8534400" imgH="17373600" progId="">
                  <p:embed/>
                  <p:pic>
                    <p:nvPicPr>
                      <p:cNvPr id="0" name="图片 512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8449" y="2048690"/>
                        <a:ext cx="3238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476695"/>
              </p:ext>
            </p:extLst>
          </p:nvPr>
        </p:nvGraphicFramePr>
        <p:xfrm>
          <a:off x="1436800" y="2778770"/>
          <a:ext cx="2190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8" imgW="5791200" imgH="8229600" progId="">
                  <p:embed/>
                </p:oleObj>
              </mc:Choice>
              <mc:Fallback>
                <p:oleObj name="Equation" r:id="rId8" imgW="5791200" imgH="8229600" progId="">
                  <p:embed/>
                  <p:pic>
                    <p:nvPicPr>
                      <p:cNvPr id="0" name="图片 512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36800" y="2778770"/>
                        <a:ext cx="21907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388440"/>
              </p:ext>
            </p:extLst>
          </p:nvPr>
        </p:nvGraphicFramePr>
        <p:xfrm>
          <a:off x="2092149" y="2788257"/>
          <a:ext cx="285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10" imgW="7620000" imgH="8839200" progId="">
                  <p:embed/>
                </p:oleObj>
              </mc:Choice>
              <mc:Fallback>
                <p:oleObj name="Equation" r:id="rId10" imgW="7620000" imgH="8839200" progId="">
                  <p:embed/>
                  <p:pic>
                    <p:nvPicPr>
                      <p:cNvPr id="0" name="图片 512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92149" y="2788257"/>
                        <a:ext cx="285750" cy="333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824039"/>
              </p:ext>
            </p:extLst>
          </p:nvPr>
        </p:nvGraphicFramePr>
        <p:xfrm>
          <a:off x="4860100" y="2788257"/>
          <a:ext cx="285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12" imgW="7620000" imgH="8839200" progId="">
                  <p:embed/>
                </p:oleObj>
              </mc:Choice>
              <mc:Fallback>
                <p:oleObj name="Equation" r:id="rId12" imgW="7620000" imgH="8839200" progId="">
                  <p:embed/>
                  <p:pic>
                    <p:nvPicPr>
                      <p:cNvPr id="0" name="图片 512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60100" y="2788257"/>
                        <a:ext cx="285750" cy="333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返回目录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0941DD7A-CE2B-4919-8AF4-FD9C7BD49237}">
  <ds:schemaRefs/>
</ds:datastoreItem>
</file>

<file path=customXml/itemProps10.xml><?xml version="1.0" encoding="utf-8"?>
<ds:datastoreItem xmlns:ds="http://schemas.openxmlformats.org/officeDocument/2006/customXml" ds:itemID="{8FA6FC79-B5E5-449E-93F5-6129AAF31AFF}">
  <ds:schemaRefs/>
</ds:datastoreItem>
</file>

<file path=customXml/itemProps100.xml><?xml version="1.0" encoding="utf-8"?>
<ds:datastoreItem xmlns:ds="http://schemas.openxmlformats.org/officeDocument/2006/customXml" ds:itemID="{4CA2DBB9-2BDC-4DCB-8FD2-CA8789FA1137}">
  <ds:schemaRefs/>
</ds:datastoreItem>
</file>

<file path=customXml/itemProps101.xml><?xml version="1.0" encoding="utf-8"?>
<ds:datastoreItem xmlns:ds="http://schemas.openxmlformats.org/officeDocument/2006/customXml" ds:itemID="{8F584355-A712-4375-A638-71E0B8DB3FB0}">
  <ds:schemaRefs/>
</ds:datastoreItem>
</file>

<file path=customXml/itemProps102.xml><?xml version="1.0" encoding="utf-8"?>
<ds:datastoreItem xmlns:ds="http://schemas.openxmlformats.org/officeDocument/2006/customXml" ds:itemID="{FA76D718-020B-4109-AD19-677820626F6E}">
  <ds:schemaRefs/>
</ds:datastoreItem>
</file>

<file path=customXml/itemProps103.xml><?xml version="1.0" encoding="utf-8"?>
<ds:datastoreItem xmlns:ds="http://schemas.openxmlformats.org/officeDocument/2006/customXml" ds:itemID="{6E7334CF-281C-4EAF-B3AB-17102C28BF1F}">
  <ds:schemaRefs/>
</ds:datastoreItem>
</file>

<file path=customXml/itemProps104.xml><?xml version="1.0" encoding="utf-8"?>
<ds:datastoreItem xmlns:ds="http://schemas.openxmlformats.org/officeDocument/2006/customXml" ds:itemID="{815570C3-D120-4864-9200-A704FC321B58}">
  <ds:schemaRefs/>
</ds:datastoreItem>
</file>

<file path=customXml/itemProps105.xml><?xml version="1.0" encoding="utf-8"?>
<ds:datastoreItem xmlns:ds="http://schemas.openxmlformats.org/officeDocument/2006/customXml" ds:itemID="{D838983C-871E-41D8-A6C1-BFC76CEC9B2D}">
  <ds:schemaRefs/>
</ds:datastoreItem>
</file>

<file path=customXml/itemProps106.xml><?xml version="1.0" encoding="utf-8"?>
<ds:datastoreItem xmlns:ds="http://schemas.openxmlformats.org/officeDocument/2006/customXml" ds:itemID="{0EADD6E9-2605-43DB-92E0-E0125D6BB48E}">
  <ds:schemaRefs/>
</ds:datastoreItem>
</file>

<file path=customXml/itemProps107.xml><?xml version="1.0" encoding="utf-8"?>
<ds:datastoreItem xmlns:ds="http://schemas.openxmlformats.org/officeDocument/2006/customXml" ds:itemID="{F002E9D1-6F89-4F28-B08B-DCFC1D30393E}">
  <ds:schemaRefs/>
</ds:datastoreItem>
</file>

<file path=customXml/itemProps11.xml><?xml version="1.0" encoding="utf-8"?>
<ds:datastoreItem xmlns:ds="http://schemas.openxmlformats.org/officeDocument/2006/customXml" ds:itemID="{A6D405AD-E88E-4F69-903E-DA3B0067BB5E}">
  <ds:schemaRefs/>
</ds:datastoreItem>
</file>

<file path=customXml/itemProps12.xml><?xml version="1.0" encoding="utf-8"?>
<ds:datastoreItem xmlns:ds="http://schemas.openxmlformats.org/officeDocument/2006/customXml" ds:itemID="{8302CFBF-E083-4756-B843-E4E3BDD1B11E}">
  <ds:schemaRefs/>
</ds:datastoreItem>
</file>

<file path=customXml/itemProps13.xml><?xml version="1.0" encoding="utf-8"?>
<ds:datastoreItem xmlns:ds="http://schemas.openxmlformats.org/officeDocument/2006/customXml" ds:itemID="{40D480DC-F89A-4D48-81F6-74874F4F9F8A}">
  <ds:schemaRefs/>
</ds:datastoreItem>
</file>

<file path=customXml/itemProps14.xml><?xml version="1.0" encoding="utf-8"?>
<ds:datastoreItem xmlns:ds="http://schemas.openxmlformats.org/officeDocument/2006/customXml" ds:itemID="{D0AEA787-71B3-40AC-8E44-E90C18175834}">
  <ds:schemaRefs/>
</ds:datastoreItem>
</file>

<file path=customXml/itemProps15.xml><?xml version="1.0" encoding="utf-8"?>
<ds:datastoreItem xmlns:ds="http://schemas.openxmlformats.org/officeDocument/2006/customXml" ds:itemID="{6DB5D788-792B-4767-AA5C-DFBE1F766106}">
  <ds:schemaRefs/>
</ds:datastoreItem>
</file>

<file path=customXml/itemProps16.xml><?xml version="1.0" encoding="utf-8"?>
<ds:datastoreItem xmlns:ds="http://schemas.openxmlformats.org/officeDocument/2006/customXml" ds:itemID="{72D03D14-31F4-45A6-B7F8-D113B53E8E53}">
  <ds:schemaRefs/>
</ds:datastoreItem>
</file>

<file path=customXml/itemProps17.xml><?xml version="1.0" encoding="utf-8"?>
<ds:datastoreItem xmlns:ds="http://schemas.openxmlformats.org/officeDocument/2006/customXml" ds:itemID="{9FD60F21-65F6-4A95-883C-51A33456E2CA}">
  <ds:schemaRefs/>
</ds:datastoreItem>
</file>

<file path=customXml/itemProps18.xml><?xml version="1.0" encoding="utf-8"?>
<ds:datastoreItem xmlns:ds="http://schemas.openxmlformats.org/officeDocument/2006/customXml" ds:itemID="{D0E1EE6D-74F6-46D0-9195-CDCF9544AEFF}">
  <ds:schemaRefs/>
</ds:datastoreItem>
</file>

<file path=customXml/itemProps19.xml><?xml version="1.0" encoding="utf-8"?>
<ds:datastoreItem xmlns:ds="http://schemas.openxmlformats.org/officeDocument/2006/customXml" ds:itemID="{4AB522E8-72D0-401A-818E-ED062E0ADC9A}">
  <ds:schemaRefs/>
</ds:datastoreItem>
</file>

<file path=customXml/itemProps2.xml><?xml version="1.0" encoding="utf-8"?>
<ds:datastoreItem xmlns:ds="http://schemas.openxmlformats.org/officeDocument/2006/customXml" ds:itemID="{83682E95-0A74-4F9A-8AC7-02627EBF7338}">
  <ds:schemaRefs/>
</ds:datastoreItem>
</file>

<file path=customXml/itemProps20.xml><?xml version="1.0" encoding="utf-8"?>
<ds:datastoreItem xmlns:ds="http://schemas.openxmlformats.org/officeDocument/2006/customXml" ds:itemID="{8EBD052B-5615-4F14-93F8-C774ACA9A424}">
  <ds:schemaRefs/>
</ds:datastoreItem>
</file>

<file path=customXml/itemProps21.xml><?xml version="1.0" encoding="utf-8"?>
<ds:datastoreItem xmlns:ds="http://schemas.openxmlformats.org/officeDocument/2006/customXml" ds:itemID="{1DE9CAF1-F7A6-4378-8C09-DB579BEA147D}">
  <ds:schemaRefs/>
</ds:datastoreItem>
</file>

<file path=customXml/itemProps22.xml><?xml version="1.0" encoding="utf-8"?>
<ds:datastoreItem xmlns:ds="http://schemas.openxmlformats.org/officeDocument/2006/customXml" ds:itemID="{07D04A22-F7AA-465A-B294-F7E6032B32BE}">
  <ds:schemaRefs/>
</ds:datastoreItem>
</file>

<file path=customXml/itemProps23.xml><?xml version="1.0" encoding="utf-8"?>
<ds:datastoreItem xmlns:ds="http://schemas.openxmlformats.org/officeDocument/2006/customXml" ds:itemID="{CA0631C0-A2B1-452A-BAD6-FC450FEB6006}">
  <ds:schemaRefs/>
</ds:datastoreItem>
</file>

<file path=customXml/itemProps24.xml><?xml version="1.0" encoding="utf-8"?>
<ds:datastoreItem xmlns:ds="http://schemas.openxmlformats.org/officeDocument/2006/customXml" ds:itemID="{F45EA684-245C-48F7-A3D2-3DA63FBE797A}">
  <ds:schemaRefs/>
</ds:datastoreItem>
</file>

<file path=customXml/itemProps25.xml><?xml version="1.0" encoding="utf-8"?>
<ds:datastoreItem xmlns:ds="http://schemas.openxmlformats.org/officeDocument/2006/customXml" ds:itemID="{D368A9FB-BB40-4116-B7E1-5D2B5FB5C099}">
  <ds:schemaRefs/>
</ds:datastoreItem>
</file>

<file path=customXml/itemProps26.xml><?xml version="1.0" encoding="utf-8"?>
<ds:datastoreItem xmlns:ds="http://schemas.openxmlformats.org/officeDocument/2006/customXml" ds:itemID="{3B90A651-59C7-4CF8-B568-2E65297704DE}">
  <ds:schemaRefs/>
</ds:datastoreItem>
</file>

<file path=customXml/itemProps27.xml><?xml version="1.0" encoding="utf-8"?>
<ds:datastoreItem xmlns:ds="http://schemas.openxmlformats.org/officeDocument/2006/customXml" ds:itemID="{BF72B3E4-4800-4576-A4D1-5135ECDD9CCB}">
  <ds:schemaRefs/>
</ds:datastoreItem>
</file>

<file path=customXml/itemProps28.xml><?xml version="1.0" encoding="utf-8"?>
<ds:datastoreItem xmlns:ds="http://schemas.openxmlformats.org/officeDocument/2006/customXml" ds:itemID="{F22D6741-44FF-44D8-807E-0DD701388466}">
  <ds:schemaRefs/>
</ds:datastoreItem>
</file>

<file path=customXml/itemProps29.xml><?xml version="1.0" encoding="utf-8"?>
<ds:datastoreItem xmlns:ds="http://schemas.openxmlformats.org/officeDocument/2006/customXml" ds:itemID="{5F612479-C828-4548-8EBD-F19899A4FA68}">
  <ds:schemaRefs/>
</ds:datastoreItem>
</file>

<file path=customXml/itemProps3.xml><?xml version="1.0" encoding="utf-8"?>
<ds:datastoreItem xmlns:ds="http://schemas.openxmlformats.org/officeDocument/2006/customXml" ds:itemID="{E92E64C9-272A-4BE5-AB18-F7E8E61A7A22}">
  <ds:schemaRefs/>
</ds:datastoreItem>
</file>

<file path=customXml/itemProps30.xml><?xml version="1.0" encoding="utf-8"?>
<ds:datastoreItem xmlns:ds="http://schemas.openxmlformats.org/officeDocument/2006/customXml" ds:itemID="{8848040B-96A7-460C-8A93-830E7833D5E4}">
  <ds:schemaRefs/>
</ds:datastoreItem>
</file>

<file path=customXml/itemProps31.xml><?xml version="1.0" encoding="utf-8"?>
<ds:datastoreItem xmlns:ds="http://schemas.openxmlformats.org/officeDocument/2006/customXml" ds:itemID="{42C9E54E-0E88-47C9-A5F1-44CF6B4FC63A}">
  <ds:schemaRefs/>
</ds:datastoreItem>
</file>

<file path=customXml/itemProps32.xml><?xml version="1.0" encoding="utf-8"?>
<ds:datastoreItem xmlns:ds="http://schemas.openxmlformats.org/officeDocument/2006/customXml" ds:itemID="{22086E16-7CB1-44AE-8C1E-A102E6393E4D}">
  <ds:schemaRefs/>
</ds:datastoreItem>
</file>

<file path=customXml/itemProps33.xml><?xml version="1.0" encoding="utf-8"?>
<ds:datastoreItem xmlns:ds="http://schemas.openxmlformats.org/officeDocument/2006/customXml" ds:itemID="{E0785F74-BCAE-455B-9FBE-693D1AF61D73}">
  <ds:schemaRefs/>
</ds:datastoreItem>
</file>

<file path=customXml/itemProps34.xml><?xml version="1.0" encoding="utf-8"?>
<ds:datastoreItem xmlns:ds="http://schemas.openxmlformats.org/officeDocument/2006/customXml" ds:itemID="{842153CC-D504-45AE-A38B-DD30C0F13AB5}">
  <ds:schemaRefs/>
</ds:datastoreItem>
</file>

<file path=customXml/itemProps35.xml><?xml version="1.0" encoding="utf-8"?>
<ds:datastoreItem xmlns:ds="http://schemas.openxmlformats.org/officeDocument/2006/customXml" ds:itemID="{BD5ADDC4-C236-43D2-940C-328139FC30C3}">
  <ds:schemaRefs/>
</ds:datastoreItem>
</file>

<file path=customXml/itemProps36.xml><?xml version="1.0" encoding="utf-8"?>
<ds:datastoreItem xmlns:ds="http://schemas.openxmlformats.org/officeDocument/2006/customXml" ds:itemID="{EF783B2F-07CA-4A48-864F-E1ED6F45145C}">
  <ds:schemaRefs/>
</ds:datastoreItem>
</file>

<file path=customXml/itemProps37.xml><?xml version="1.0" encoding="utf-8"?>
<ds:datastoreItem xmlns:ds="http://schemas.openxmlformats.org/officeDocument/2006/customXml" ds:itemID="{57CF5ED5-FFB4-42B4-AEE5-1300A97C9259}">
  <ds:schemaRefs/>
</ds:datastoreItem>
</file>

<file path=customXml/itemProps38.xml><?xml version="1.0" encoding="utf-8"?>
<ds:datastoreItem xmlns:ds="http://schemas.openxmlformats.org/officeDocument/2006/customXml" ds:itemID="{8144F271-D2D4-48D5-A8E6-B896EEAA6F78}">
  <ds:schemaRefs/>
</ds:datastoreItem>
</file>

<file path=customXml/itemProps39.xml><?xml version="1.0" encoding="utf-8"?>
<ds:datastoreItem xmlns:ds="http://schemas.openxmlformats.org/officeDocument/2006/customXml" ds:itemID="{F042ADA0-BB87-4BF1-B5DD-64D8FE33DBFC}">
  <ds:schemaRefs/>
</ds:datastoreItem>
</file>

<file path=customXml/itemProps4.xml><?xml version="1.0" encoding="utf-8"?>
<ds:datastoreItem xmlns:ds="http://schemas.openxmlformats.org/officeDocument/2006/customXml" ds:itemID="{C74F8641-544E-44D0-B84F-1A5780BC9F3F}">
  <ds:schemaRefs/>
</ds:datastoreItem>
</file>

<file path=customXml/itemProps40.xml><?xml version="1.0" encoding="utf-8"?>
<ds:datastoreItem xmlns:ds="http://schemas.openxmlformats.org/officeDocument/2006/customXml" ds:itemID="{0D9D44C4-C0B0-47AF-9AD7-56CC073A19EF}">
  <ds:schemaRefs/>
</ds:datastoreItem>
</file>

<file path=customXml/itemProps41.xml><?xml version="1.0" encoding="utf-8"?>
<ds:datastoreItem xmlns:ds="http://schemas.openxmlformats.org/officeDocument/2006/customXml" ds:itemID="{97BA18B0-695D-438B-8CE0-B387472BE1A0}">
  <ds:schemaRefs/>
</ds:datastoreItem>
</file>

<file path=customXml/itemProps42.xml><?xml version="1.0" encoding="utf-8"?>
<ds:datastoreItem xmlns:ds="http://schemas.openxmlformats.org/officeDocument/2006/customXml" ds:itemID="{C767F2CA-7C31-4298-B141-B6CEB6734BCF}">
  <ds:schemaRefs/>
</ds:datastoreItem>
</file>

<file path=customXml/itemProps43.xml><?xml version="1.0" encoding="utf-8"?>
<ds:datastoreItem xmlns:ds="http://schemas.openxmlformats.org/officeDocument/2006/customXml" ds:itemID="{23940300-06F6-4502-80A7-FE0A74320BFA}">
  <ds:schemaRefs/>
</ds:datastoreItem>
</file>

<file path=customXml/itemProps44.xml><?xml version="1.0" encoding="utf-8"?>
<ds:datastoreItem xmlns:ds="http://schemas.openxmlformats.org/officeDocument/2006/customXml" ds:itemID="{E98C2C55-BB82-4DEB-834C-1919F0078F6C}">
  <ds:schemaRefs/>
</ds:datastoreItem>
</file>

<file path=customXml/itemProps45.xml><?xml version="1.0" encoding="utf-8"?>
<ds:datastoreItem xmlns:ds="http://schemas.openxmlformats.org/officeDocument/2006/customXml" ds:itemID="{8E21AD13-347F-4406-8251-D2E4B8F559C0}">
  <ds:schemaRefs/>
</ds:datastoreItem>
</file>

<file path=customXml/itemProps46.xml><?xml version="1.0" encoding="utf-8"?>
<ds:datastoreItem xmlns:ds="http://schemas.openxmlformats.org/officeDocument/2006/customXml" ds:itemID="{083D2DE5-A95F-411F-B89A-93D7BE0320AC}">
  <ds:schemaRefs/>
</ds:datastoreItem>
</file>

<file path=customXml/itemProps47.xml><?xml version="1.0" encoding="utf-8"?>
<ds:datastoreItem xmlns:ds="http://schemas.openxmlformats.org/officeDocument/2006/customXml" ds:itemID="{236B4CE3-BD78-4715-A06B-27A757A167DF}">
  <ds:schemaRefs/>
</ds:datastoreItem>
</file>

<file path=customXml/itemProps48.xml><?xml version="1.0" encoding="utf-8"?>
<ds:datastoreItem xmlns:ds="http://schemas.openxmlformats.org/officeDocument/2006/customXml" ds:itemID="{05F4D93A-4929-4E68-9903-5815A1912116}">
  <ds:schemaRefs/>
</ds:datastoreItem>
</file>

<file path=customXml/itemProps49.xml><?xml version="1.0" encoding="utf-8"?>
<ds:datastoreItem xmlns:ds="http://schemas.openxmlformats.org/officeDocument/2006/customXml" ds:itemID="{F180784E-A637-4751-ABCA-B40569CEAA7D}">
  <ds:schemaRefs/>
</ds:datastoreItem>
</file>

<file path=customXml/itemProps5.xml><?xml version="1.0" encoding="utf-8"?>
<ds:datastoreItem xmlns:ds="http://schemas.openxmlformats.org/officeDocument/2006/customXml" ds:itemID="{C8641EFD-B165-4B40-8DEA-1AE03C7AC3F5}">
  <ds:schemaRefs/>
</ds:datastoreItem>
</file>

<file path=customXml/itemProps50.xml><?xml version="1.0" encoding="utf-8"?>
<ds:datastoreItem xmlns:ds="http://schemas.openxmlformats.org/officeDocument/2006/customXml" ds:itemID="{530DA937-920F-47FD-9E7C-665D1D0B1E73}">
  <ds:schemaRefs/>
</ds:datastoreItem>
</file>

<file path=customXml/itemProps51.xml><?xml version="1.0" encoding="utf-8"?>
<ds:datastoreItem xmlns:ds="http://schemas.openxmlformats.org/officeDocument/2006/customXml" ds:itemID="{5417CBF4-065F-4D63-9B7D-1EABC0B7A581}">
  <ds:schemaRefs/>
</ds:datastoreItem>
</file>

<file path=customXml/itemProps52.xml><?xml version="1.0" encoding="utf-8"?>
<ds:datastoreItem xmlns:ds="http://schemas.openxmlformats.org/officeDocument/2006/customXml" ds:itemID="{10AEDC21-D666-4CA6-A537-14D8FD9C3DF9}">
  <ds:schemaRefs/>
</ds:datastoreItem>
</file>

<file path=customXml/itemProps53.xml><?xml version="1.0" encoding="utf-8"?>
<ds:datastoreItem xmlns:ds="http://schemas.openxmlformats.org/officeDocument/2006/customXml" ds:itemID="{7DFC3834-C057-454F-A6DC-E3CBFD1CEB7B}">
  <ds:schemaRefs/>
</ds:datastoreItem>
</file>

<file path=customXml/itemProps54.xml><?xml version="1.0" encoding="utf-8"?>
<ds:datastoreItem xmlns:ds="http://schemas.openxmlformats.org/officeDocument/2006/customXml" ds:itemID="{711A28A0-86F4-4B0D-B7D6-9FA6099DF1C5}">
  <ds:schemaRefs/>
</ds:datastoreItem>
</file>

<file path=customXml/itemProps55.xml><?xml version="1.0" encoding="utf-8"?>
<ds:datastoreItem xmlns:ds="http://schemas.openxmlformats.org/officeDocument/2006/customXml" ds:itemID="{FE896381-269C-43BB-BB00-367A4653AD2A}">
  <ds:schemaRefs/>
</ds:datastoreItem>
</file>

<file path=customXml/itemProps56.xml><?xml version="1.0" encoding="utf-8"?>
<ds:datastoreItem xmlns:ds="http://schemas.openxmlformats.org/officeDocument/2006/customXml" ds:itemID="{41632D00-50A0-465F-B2C1-BB9409379F6D}">
  <ds:schemaRefs/>
</ds:datastoreItem>
</file>

<file path=customXml/itemProps57.xml><?xml version="1.0" encoding="utf-8"?>
<ds:datastoreItem xmlns:ds="http://schemas.openxmlformats.org/officeDocument/2006/customXml" ds:itemID="{B4D4066E-0C3F-490C-A2BA-F950B5ACC876}">
  <ds:schemaRefs/>
</ds:datastoreItem>
</file>

<file path=customXml/itemProps58.xml><?xml version="1.0" encoding="utf-8"?>
<ds:datastoreItem xmlns:ds="http://schemas.openxmlformats.org/officeDocument/2006/customXml" ds:itemID="{B6587E1B-5BD1-470B-83EB-B30B48431798}">
  <ds:schemaRefs/>
</ds:datastoreItem>
</file>

<file path=customXml/itemProps59.xml><?xml version="1.0" encoding="utf-8"?>
<ds:datastoreItem xmlns:ds="http://schemas.openxmlformats.org/officeDocument/2006/customXml" ds:itemID="{008EF128-D5ED-426B-9202-58D3D9A01C61}">
  <ds:schemaRefs/>
</ds:datastoreItem>
</file>

<file path=customXml/itemProps6.xml><?xml version="1.0" encoding="utf-8"?>
<ds:datastoreItem xmlns:ds="http://schemas.openxmlformats.org/officeDocument/2006/customXml" ds:itemID="{487877C6-4682-4325-A525-6DC4C3368707}">
  <ds:schemaRefs/>
</ds:datastoreItem>
</file>

<file path=customXml/itemProps60.xml><?xml version="1.0" encoding="utf-8"?>
<ds:datastoreItem xmlns:ds="http://schemas.openxmlformats.org/officeDocument/2006/customXml" ds:itemID="{91D49157-08A8-4BCA-82D5-FD5073B5F1B1}">
  <ds:schemaRefs/>
</ds:datastoreItem>
</file>

<file path=customXml/itemProps61.xml><?xml version="1.0" encoding="utf-8"?>
<ds:datastoreItem xmlns:ds="http://schemas.openxmlformats.org/officeDocument/2006/customXml" ds:itemID="{B7A406BA-B1F3-4EF6-A348-9B1FD9E236BE}">
  <ds:schemaRefs/>
</ds:datastoreItem>
</file>

<file path=customXml/itemProps62.xml><?xml version="1.0" encoding="utf-8"?>
<ds:datastoreItem xmlns:ds="http://schemas.openxmlformats.org/officeDocument/2006/customXml" ds:itemID="{AB1D07D6-2F8B-42F7-A3A4-0784FD527FF0}">
  <ds:schemaRefs/>
</ds:datastoreItem>
</file>

<file path=customXml/itemProps63.xml><?xml version="1.0" encoding="utf-8"?>
<ds:datastoreItem xmlns:ds="http://schemas.openxmlformats.org/officeDocument/2006/customXml" ds:itemID="{5B795471-6E7A-485B-AB0B-A32F7A4A8581}">
  <ds:schemaRefs/>
</ds:datastoreItem>
</file>

<file path=customXml/itemProps64.xml><?xml version="1.0" encoding="utf-8"?>
<ds:datastoreItem xmlns:ds="http://schemas.openxmlformats.org/officeDocument/2006/customXml" ds:itemID="{A73C2154-97C8-4078-9DF5-EDD227B093E9}">
  <ds:schemaRefs/>
</ds:datastoreItem>
</file>

<file path=customXml/itemProps65.xml><?xml version="1.0" encoding="utf-8"?>
<ds:datastoreItem xmlns:ds="http://schemas.openxmlformats.org/officeDocument/2006/customXml" ds:itemID="{300451EC-FE4C-41DA-B54B-CEA4749912A7}">
  <ds:schemaRefs/>
</ds:datastoreItem>
</file>

<file path=customXml/itemProps66.xml><?xml version="1.0" encoding="utf-8"?>
<ds:datastoreItem xmlns:ds="http://schemas.openxmlformats.org/officeDocument/2006/customXml" ds:itemID="{3B8F956C-44FB-4EAB-AB1B-A62089482A11}">
  <ds:schemaRefs/>
</ds:datastoreItem>
</file>

<file path=customXml/itemProps67.xml><?xml version="1.0" encoding="utf-8"?>
<ds:datastoreItem xmlns:ds="http://schemas.openxmlformats.org/officeDocument/2006/customXml" ds:itemID="{151FAFEC-953E-42AD-966C-765C3C119325}">
  <ds:schemaRefs/>
</ds:datastoreItem>
</file>

<file path=customXml/itemProps68.xml><?xml version="1.0" encoding="utf-8"?>
<ds:datastoreItem xmlns:ds="http://schemas.openxmlformats.org/officeDocument/2006/customXml" ds:itemID="{83C48C5A-6F56-42B7-8321-3AA628FEE7D7}">
  <ds:schemaRefs/>
</ds:datastoreItem>
</file>

<file path=customXml/itemProps69.xml><?xml version="1.0" encoding="utf-8"?>
<ds:datastoreItem xmlns:ds="http://schemas.openxmlformats.org/officeDocument/2006/customXml" ds:itemID="{B3A3D97E-2BBF-4B03-86FD-642DE4319925}">
  <ds:schemaRefs/>
</ds:datastoreItem>
</file>

<file path=customXml/itemProps7.xml><?xml version="1.0" encoding="utf-8"?>
<ds:datastoreItem xmlns:ds="http://schemas.openxmlformats.org/officeDocument/2006/customXml" ds:itemID="{51575B19-1BB1-480D-877A-2DAC6535E8F2}">
  <ds:schemaRefs/>
</ds:datastoreItem>
</file>

<file path=customXml/itemProps70.xml><?xml version="1.0" encoding="utf-8"?>
<ds:datastoreItem xmlns:ds="http://schemas.openxmlformats.org/officeDocument/2006/customXml" ds:itemID="{60D6501C-E5B8-43A8-8BD8-5244575EF588}">
  <ds:schemaRefs/>
</ds:datastoreItem>
</file>

<file path=customXml/itemProps71.xml><?xml version="1.0" encoding="utf-8"?>
<ds:datastoreItem xmlns:ds="http://schemas.openxmlformats.org/officeDocument/2006/customXml" ds:itemID="{EAA5A6AE-8A49-4993-852C-DE08312FD24C}">
  <ds:schemaRefs/>
</ds:datastoreItem>
</file>

<file path=customXml/itemProps72.xml><?xml version="1.0" encoding="utf-8"?>
<ds:datastoreItem xmlns:ds="http://schemas.openxmlformats.org/officeDocument/2006/customXml" ds:itemID="{9F7C3237-8D1A-441D-8673-B6031D5D6FD9}">
  <ds:schemaRefs/>
</ds:datastoreItem>
</file>

<file path=customXml/itemProps73.xml><?xml version="1.0" encoding="utf-8"?>
<ds:datastoreItem xmlns:ds="http://schemas.openxmlformats.org/officeDocument/2006/customXml" ds:itemID="{3306DC37-D206-4C56-9BBB-328ED6BB3B17}">
  <ds:schemaRefs/>
</ds:datastoreItem>
</file>

<file path=customXml/itemProps74.xml><?xml version="1.0" encoding="utf-8"?>
<ds:datastoreItem xmlns:ds="http://schemas.openxmlformats.org/officeDocument/2006/customXml" ds:itemID="{3F5E602E-D203-4E56-A203-4F691B6A4498}">
  <ds:schemaRefs/>
</ds:datastoreItem>
</file>

<file path=customXml/itemProps75.xml><?xml version="1.0" encoding="utf-8"?>
<ds:datastoreItem xmlns:ds="http://schemas.openxmlformats.org/officeDocument/2006/customXml" ds:itemID="{2325617F-E98A-4902-B48D-741546C8C842}">
  <ds:schemaRefs/>
</ds:datastoreItem>
</file>

<file path=customXml/itemProps76.xml><?xml version="1.0" encoding="utf-8"?>
<ds:datastoreItem xmlns:ds="http://schemas.openxmlformats.org/officeDocument/2006/customXml" ds:itemID="{AA72FAD2-EC0B-47EF-81EA-89245EFB75A5}">
  <ds:schemaRefs/>
</ds:datastoreItem>
</file>

<file path=customXml/itemProps77.xml><?xml version="1.0" encoding="utf-8"?>
<ds:datastoreItem xmlns:ds="http://schemas.openxmlformats.org/officeDocument/2006/customXml" ds:itemID="{F0B73BF9-31B5-4D09-A905-1588E4E82277}">
  <ds:schemaRefs/>
</ds:datastoreItem>
</file>

<file path=customXml/itemProps78.xml><?xml version="1.0" encoding="utf-8"?>
<ds:datastoreItem xmlns:ds="http://schemas.openxmlformats.org/officeDocument/2006/customXml" ds:itemID="{A85A3821-38F5-499C-8A23-97CA7D455B76}">
  <ds:schemaRefs/>
</ds:datastoreItem>
</file>

<file path=customXml/itemProps79.xml><?xml version="1.0" encoding="utf-8"?>
<ds:datastoreItem xmlns:ds="http://schemas.openxmlformats.org/officeDocument/2006/customXml" ds:itemID="{7D50E58B-8704-446A-B796-FEAC97F86BAB}">
  <ds:schemaRefs/>
</ds:datastoreItem>
</file>

<file path=customXml/itemProps8.xml><?xml version="1.0" encoding="utf-8"?>
<ds:datastoreItem xmlns:ds="http://schemas.openxmlformats.org/officeDocument/2006/customXml" ds:itemID="{2861590E-B499-4EDC-9ACD-55B3EDCE22E5}">
  <ds:schemaRefs/>
</ds:datastoreItem>
</file>

<file path=customXml/itemProps80.xml><?xml version="1.0" encoding="utf-8"?>
<ds:datastoreItem xmlns:ds="http://schemas.openxmlformats.org/officeDocument/2006/customXml" ds:itemID="{959D0581-8B6A-41F1-9069-0B740688D9A8}">
  <ds:schemaRefs/>
</ds:datastoreItem>
</file>

<file path=customXml/itemProps81.xml><?xml version="1.0" encoding="utf-8"?>
<ds:datastoreItem xmlns:ds="http://schemas.openxmlformats.org/officeDocument/2006/customXml" ds:itemID="{97C314EA-6C2D-4014-B744-2D334DF1BEEC}">
  <ds:schemaRefs/>
</ds:datastoreItem>
</file>

<file path=customXml/itemProps82.xml><?xml version="1.0" encoding="utf-8"?>
<ds:datastoreItem xmlns:ds="http://schemas.openxmlformats.org/officeDocument/2006/customXml" ds:itemID="{E39D1182-51A2-4D38-8C81-B6D43504F94E}">
  <ds:schemaRefs/>
</ds:datastoreItem>
</file>

<file path=customXml/itemProps83.xml><?xml version="1.0" encoding="utf-8"?>
<ds:datastoreItem xmlns:ds="http://schemas.openxmlformats.org/officeDocument/2006/customXml" ds:itemID="{30C63459-DBC5-4F94-8127-53FF121CECE0}">
  <ds:schemaRefs/>
</ds:datastoreItem>
</file>

<file path=customXml/itemProps84.xml><?xml version="1.0" encoding="utf-8"?>
<ds:datastoreItem xmlns:ds="http://schemas.openxmlformats.org/officeDocument/2006/customXml" ds:itemID="{ACFCE810-2296-4138-9A9A-833537020C3C}">
  <ds:schemaRefs/>
</ds:datastoreItem>
</file>

<file path=customXml/itemProps85.xml><?xml version="1.0" encoding="utf-8"?>
<ds:datastoreItem xmlns:ds="http://schemas.openxmlformats.org/officeDocument/2006/customXml" ds:itemID="{A8C5DB04-BBAF-4C0A-9BF4-9CF980C96761}">
  <ds:schemaRefs/>
</ds:datastoreItem>
</file>

<file path=customXml/itemProps86.xml><?xml version="1.0" encoding="utf-8"?>
<ds:datastoreItem xmlns:ds="http://schemas.openxmlformats.org/officeDocument/2006/customXml" ds:itemID="{6528441B-74D0-442B-A5B8-1E467597BB34}">
  <ds:schemaRefs/>
</ds:datastoreItem>
</file>

<file path=customXml/itemProps87.xml><?xml version="1.0" encoding="utf-8"?>
<ds:datastoreItem xmlns:ds="http://schemas.openxmlformats.org/officeDocument/2006/customXml" ds:itemID="{0CEDB342-66EA-41C9-9E3F-5E79930CA22C}">
  <ds:schemaRefs/>
</ds:datastoreItem>
</file>

<file path=customXml/itemProps88.xml><?xml version="1.0" encoding="utf-8"?>
<ds:datastoreItem xmlns:ds="http://schemas.openxmlformats.org/officeDocument/2006/customXml" ds:itemID="{5AB460F8-F0B2-4EF5-A41E-6329F0D55C72}">
  <ds:schemaRefs/>
</ds:datastoreItem>
</file>

<file path=customXml/itemProps89.xml><?xml version="1.0" encoding="utf-8"?>
<ds:datastoreItem xmlns:ds="http://schemas.openxmlformats.org/officeDocument/2006/customXml" ds:itemID="{C8EF2F6F-E1D8-4DF6-BFC9-9DC5C9CC2DB8}">
  <ds:schemaRefs/>
</ds:datastoreItem>
</file>

<file path=customXml/itemProps9.xml><?xml version="1.0" encoding="utf-8"?>
<ds:datastoreItem xmlns:ds="http://schemas.openxmlformats.org/officeDocument/2006/customXml" ds:itemID="{6CA069DA-E67B-4BBC-BAA3-DCF81B1585BF}">
  <ds:schemaRefs/>
</ds:datastoreItem>
</file>

<file path=customXml/itemProps90.xml><?xml version="1.0" encoding="utf-8"?>
<ds:datastoreItem xmlns:ds="http://schemas.openxmlformats.org/officeDocument/2006/customXml" ds:itemID="{A7C0733E-2744-4017-ABC5-0CD24F32347A}">
  <ds:schemaRefs/>
</ds:datastoreItem>
</file>

<file path=customXml/itemProps91.xml><?xml version="1.0" encoding="utf-8"?>
<ds:datastoreItem xmlns:ds="http://schemas.openxmlformats.org/officeDocument/2006/customXml" ds:itemID="{197A4E49-2C8B-49AA-A91A-F4DEA9271A5D}">
  <ds:schemaRefs/>
</ds:datastoreItem>
</file>

<file path=customXml/itemProps92.xml><?xml version="1.0" encoding="utf-8"?>
<ds:datastoreItem xmlns:ds="http://schemas.openxmlformats.org/officeDocument/2006/customXml" ds:itemID="{349CCF5B-916A-44EB-8AAE-3911A05D7B20}">
  <ds:schemaRefs/>
</ds:datastoreItem>
</file>

<file path=customXml/itemProps93.xml><?xml version="1.0" encoding="utf-8"?>
<ds:datastoreItem xmlns:ds="http://schemas.openxmlformats.org/officeDocument/2006/customXml" ds:itemID="{8DD1DC5E-D31A-4F1F-B353-1DAB2C0ED6D9}">
  <ds:schemaRefs/>
</ds:datastoreItem>
</file>

<file path=customXml/itemProps94.xml><?xml version="1.0" encoding="utf-8"?>
<ds:datastoreItem xmlns:ds="http://schemas.openxmlformats.org/officeDocument/2006/customXml" ds:itemID="{DD662E5C-3F76-4F4E-912D-F47F24BF16B5}">
  <ds:schemaRefs/>
</ds:datastoreItem>
</file>

<file path=customXml/itemProps95.xml><?xml version="1.0" encoding="utf-8"?>
<ds:datastoreItem xmlns:ds="http://schemas.openxmlformats.org/officeDocument/2006/customXml" ds:itemID="{E4602A5E-4097-49DF-8FA7-672591491233}">
  <ds:schemaRefs/>
</ds:datastoreItem>
</file>

<file path=customXml/itemProps96.xml><?xml version="1.0" encoding="utf-8"?>
<ds:datastoreItem xmlns:ds="http://schemas.openxmlformats.org/officeDocument/2006/customXml" ds:itemID="{3CC5ED0F-EEDC-4B78-8A02-10D11ABBB062}">
  <ds:schemaRefs/>
</ds:datastoreItem>
</file>

<file path=customXml/itemProps97.xml><?xml version="1.0" encoding="utf-8"?>
<ds:datastoreItem xmlns:ds="http://schemas.openxmlformats.org/officeDocument/2006/customXml" ds:itemID="{9D4CD2C0-C3C5-4D87-9383-FCE9590BDE91}">
  <ds:schemaRefs/>
</ds:datastoreItem>
</file>

<file path=customXml/itemProps98.xml><?xml version="1.0" encoding="utf-8"?>
<ds:datastoreItem xmlns:ds="http://schemas.openxmlformats.org/officeDocument/2006/customXml" ds:itemID="{2E3B8208-A034-45C2-9174-DDC5859B6EAC}">
  <ds:schemaRefs/>
</ds:datastoreItem>
</file>

<file path=customXml/itemProps99.xml><?xml version="1.0" encoding="utf-8"?>
<ds:datastoreItem xmlns:ds="http://schemas.openxmlformats.org/officeDocument/2006/customXml" ds:itemID="{49B4F075-34E7-43C8-9EF5-B39B6859707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53A物理讲、练模版</Template>
  <TotalTime>412</TotalTime>
  <Words>6720</Words>
  <Application>Microsoft Office PowerPoint</Application>
  <PresentationFormat>自定义</PresentationFormat>
  <Paragraphs>310</Paragraphs>
  <Slides>56</Slides>
  <Notes>46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73" baseType="lpstr">
      <vt:lpstr>等线</vt:lpstr>
      <vt:lpstr>等线 Light</vt:lpstr>
      <vt:lpstr>仿宋</vt:lpstr>
      <vt:lpstr>黑体</vt:lpstr>
      <vt:lpstr>华文隶书</vt:lpstr>
      <vt:lpstr>华文细黑</vt:lpstr>
      <vt:lpstr>楷体</vt:lpstr>
      <vt:lpstr>宋体</vt:lpstr>
      <vt:lpstr>微软雅黑</vt:lpstr>
      <vt:lpstr>Arial</vt:lpstr>
      <vt:lpstr>Arial Narrow</vt:lpstr>
      <vt:lpstr>Calibri</vt:lpstr>
      <vt:lpstr>Times New Roman</vt:lpstr>
      <vt:lpstr>自定义设计方案</vt:lpstr>
      <vt:lpstr>返回目录</vt:lpstr>
      <vt:lpstr>2_Office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dc:creator>CHEN Sir</dc:creator>
  <cp:lastModifiedBy>陈SIR</cp:lastModifiedBy>
  <cp:revision>230</cp:revision>
  <dcterms:created xsi:type="dcterms:W3CDTF">2025-01-13T03:19:00Z</dcterms:created>
  <dcterms:modified xsi:type="dcterms:W3CDTF">2025-06-04T09:22:11Z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DC77650136AB40A980FA19DD165159AF_12</vt:lpwstr>
  </property>
  <property fmtid="{D5CDD505-2E9C-101B-9397-08002B2CF9AE}" pid="3" name="KSOProductBuildVer">
    <vt:lpwstr>2052-12.1.0.19770</vt:lpwstr>
  </property>
</Properties>
</file>